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3"/>
  </p:notesMasterIdLst>
  <p:sldIdLst>
    <p:sldId id="256" r:id="rId2"/>
    <p:sldId id="261" r:id="rId3"/>
    <p:sldId id="258" r:id="rId4"/>
    <p:sldId id="260" r:id="rId5"/>
    <p:sldId id="259" r:id="rId6"/>
    <p:sldId id="302" r:id="rId7"/>
    <p:sldId id="262" r:id="rId8"/>
    <p:sldId id="301" r:id="rId9"/>
    <p:sldId id="310" r:id="rId10"/>
    <p:sldId id="303" r:id="rId11"/>
    <p:sldId id="311" r:id="rId12"/>
    <p:sldId id="304" r:id="rId13"/>
    <p:sldId id="305" r:id="rId14"/>
    <p:sldId id="297" r:id="rId15"/>
    <p:sldId id="298" r:id="rId16"/>
    <p:sldId id="299" r:id="rId17"/>
    <p:sldId id="300" r:id="rId18"/>
    <p:sldId id="296" r:id="rId19"/>
    <p:sldId id="263" r:id="rId20"/>
    <p:sldId id="266" r:id="rId21"/>
    <p:sldId id="275" r:id="rId22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4"/>
    </p:embeddedFont>
    <p:embeddedFont>
      <p:font typeface="Doppio One" panose="020B0604020202020204" charset="0"/>
      <p:regular r:id="rId25"/>
    </p:embeddedFont>
    <p:embeddedFont>
      <p:font typeface="Encode Sans" panose="020B0604020202020204" charset="0"/>
      <p:regular r:id="rId26"/>
      <p:bold r:id="rId27"/>
    </p:embeddedFont>
    <p:embeddedFont>
      <p:font typeface="Encode Sans Condensed" panose="020B0604020202020204" charset="0"/>
      <p:regular r:id="rId28"/>
      <p:bold r:id="rId29"/>
    </p:embeddedFont>
    <p:embeddedFont>
      <p:font typeface="Nunito Light" pitchFamily="2" charset="0"/>
      <p:regular r:id="rId30"/>
      <p:italic r:id="rId31"/>
    </p:embeddedFont>
    <p:embeddedFont>
      <p:font typeface="Open Sans" panose="020B0606030504020204" pitchFamily="34" charset="0"/>
      <p:regular r:id="rId32"/>
      <p:bold r:id="rId33"/>
      <p:italic r:id="rId34"/>
      <p:boldItalic r:id="rId35"/>
    </p:embeddedFont>
    <p:embeddedFont>
      <p:font typeface="PT Sans" panose="020B0503020203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3D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6D4CA7-A47C-4ED3-945B-5FE9ACA67D30}">
  <a:tblStyle styleId="{976D4CA7-A47C-4ED3-945B-5FE9ACA67D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E4F92F6-F6DA-45B4-B69E-464EB3C6279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502afc7a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502afc7a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>
          <a:extLst>
            <a:ext uri="{FF2B5EF4-FFF2-40B4-BE49-F238E27FC236}">
              <a16:creationId xmlns:a16="http://schemas.microsoft.com/office/drawing/2014/main" id="{5E794ADE-366B-7756-6C26-EBAB1F9ED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>
            <a:extLst>
              <a:ext uri="{FF2B5EF4-FFF2-40B4-BE49-F238E27FC236}">
                <a16:creationId xmlns:a16="http://schemas.microsoft.com/office/drawing/2014/main" id="{C6CA5C31-151A-ADDA-FE39-68E54B466C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>
            <a:extLst>
              <a:ext uri="{FF2B5EF4-FFF2-40B4-BE49-F238E27FC236}">
                <a16:creationId xmlns:a16="http://schemas.microsoft.com/office/drawing/2014/main" id="{25052DBC-D69E-77C6-9457-55E585BEEC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77237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>
          <a:extLst>
            <a:ext uri="{FF2B5EF4-FFF2-40B4-BE49-F238E27FC236}">
              <a16:creationId xmlns:a16="http://schemas.microsoft.com/office/drawing/2014/main" id="{22DBD88B-00FC-4CF5-F75D-AE7064BB5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>
            <a:extLst>
              <a:ext uri="{FF2B5EF4-FFF2-40B4-BE49-F238E27FC236}">
                <a16:creationId xmlns:a16="http://schemas.microsoft.com/office/drawing/2014/main" id="{0F3C7331-8DB5-E3FD-A74D-19B94BA556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>
            <a:extLst>
              <a:ext uri="{FF2B5EF4-FFF2-40B4-BE49-F238E27FC236}">
                <a16:creationId xmlns:a16="http://schemas.microsoft.com/office/drawing/2014/main" id="{FD105ACA-FB1B-D2FE-57B5-9AD1E0CE03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54702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>
          <a:extLst>
            <a:ext uri="{FF2B5EF4-FFF2-40B4-BE49-F238E27FC236}">
              <a16:creationId xmlns:a16="http://schemas.microsoft.com/office/drawing/2014/main" id="{4969207E-3632-184D-26F1-DFC60441C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>
            <a:extLst>
              <a:ext uri="{FF2B5EF4-FFF2-40B4-BE49-F238E27FC236}">
                <a16:creationId xmlns:a16="http://schemas.microsoft.com/office/drawing/2014/main" id="{C4F16831-3074-4BB2-91EA-3BA9D5830A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>
            <a:extLst>
              <a:ext uri="{FF2B5EF4-FFF2-40B4-BE49-F238E27FC236}">
                <a16:creationId xmlns:a16="http://schemas.microsoft.com/office/drawing/2014/main" id="{7791A3DD-1A7E-498A-44E7-D11CE904E9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51437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>
          <a:extLst>
            <a:ext uri="{FF2B5EF4-FFF2-40B4-BE49-F238E27FC236}">
              <a16:creationId xmlns:a16="http://schemas.microsoft.com/office/drawing/2014/main" id="{7C85FD4A-ADAC-0674-DC15-3B5477709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>
            <a:extLst>
              <a:ext uri="{FF2B5EF4-FFF2-40B4-BE49-F238E27FC236}">
                <a16:creationId xmlns:a16="http://schemas.microsoft.com/office/drawing/2014/main" id="{44C3B984-6A28-C7A2-0529-1A0B53B1A2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>
            <a:extLst>
              <a:ext uri="{FF2B5EF4-FFF2-40B4-BE49-F238E27FC236}">
                <a16:creationId xmlns:a16="http://schemas.microsoft.com/office/drawing/2014/main" id="{B5DCB2D5-9D7E-CDFD-4746-7A3700C17F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9645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>
          <a:extLst>
            <a:ext uri="{FF2B5EF4-FFF2-40B4-BE49-F238E27FC236}">
              <a16:creationId xmlns:a16="http://schemas.microsoft.com/office/drawing/2014/main" id="{512CC172-8F57-F607-01A1-B1CE41601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>
            <a:extLst>
              <a:ext uri="{FF2B5EF4-FFF2-40B4-BE49-F238E27FC236}">
                <a16:creationId xmlns:a16="http://schemas.microsoft.com/office/drawing/2014/main" id="{18B8E8E9-80B8-B7B5-B77F-C4EBBBB0FC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>
            <a:extLst>
              <a:ext uri="{FF2B5EF4-FFF2-40B4-BE49-F238E27FC236}">
                <a16:creationId xmlns:a16="http://schemas.microsoft.com/office/drawing/2014/main" id="{3B6F512E-537C-87E3-6E5B-501A99CAB9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2449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15167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450245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>
          <a:extLst>
            <a:ext uri="{FF2B5EF4-FFF2-40B4-BE49-F238E27FC236}">
              <a16:creationId xmlns:a16="http://schemas.microsoft.com/office/drawing/2014/main" id="{935A8A08-0CD0-9A96-F420-47225C058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>
            <a:extLst>
              <a:ext uri="{FF2B5EF4-FFF2-40B4-BE49-F238E27FC236}">
                <a16:creationId xmlns:a16="http://schemas.microsoft.com/office/drawing/2014/main" id="{A4616C55-C741-640C-21B6-FAA87E6523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>
            <a:extLst>
              <a:ext uri="{FF2B5EF4-FFF2-40B4-BE49-F238E27FC236}">
                <a16:creationId xmlns:a16="http://schemas.microsoft.com/office/drawing/2014/main" id="{DEE07959-39D2-39D6-2372-4AB707C709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0141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0a5d1115b7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0a5d1115b7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0a5d1115b7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0a5d1115b7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02afc7aad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502afc7aad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24237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502afc7aad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502afc7aad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502afc7aad_0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502afc7aad_0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CB7B626D-1908-9807-B684-0509889D0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502afc7aad_0_413:notes">
            <a:extLst>
              <a:ext uri="{FF2B5EF4-FFF2-40B4-BE49-F238E27FC236}">
                <a16:creationId xmlns:a16="http://schemas.microsoft.com/office/drawing/2014/main" id="{E8C2E2A7-8606-2896-11F3-B32E111F73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502afc7aad_0_413:notes">
            <a:extLst>
              <a:ext uri="{FF2B5EF4-FFF2-40B4-BE49-F238E27FC236}">
                <a16:creationId xmlns:a16="http://schemas.microsoft.com/office/drawing/2014/main" id="{86D10BF8-23BC-D242-ECBD-16D8552775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0406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>
          <a:extLst>
            <a:ext uri="{FF2B5EF4-FFF2-40B4-BE49-F238E27FC236}">
              <a16:creationId xmlns:a16="http://schemas.microsoft.com/office/drawing/2014/main" id="{334510AA-6B68-7965-83D9-4C3E467FB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>
            <a:extLst>
              <a:ext uri="{FF2B5EF4-FFF2-40B4-BE49-F238E27FC236}">
                <a16:creationId xmlns:a16="http://schemas.microsoft.com/office/drawing/2014/main" id="{3E80880E-42D0-99C6-A448-23F3CBFE65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>
            <a:extLst>
              <a:ext uri="{FF2B5EF4-FFF2-40B4-BE49-F238E27FC236}">
                <a16:creationId xmlns:a16="http://schemas.microsoft.com/office/drawing/2014/main" id="{7791DB92-1586-1A03-2E2B-8F5196D4C5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1295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>
          <a:extLst>
            <a:ext uri="{FF2B5EF4-FFF2-40B4-BE49-F238E27FC236}">
              <a16:creationId xmlns:a16="http://schemas.microsoft.com/office/drawing/2014/main" id="{ECD3435D-727F-AF0E-4CC1-29381B8C4A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>
            <a:extLst>
              <a:ext uri="{FF2B5EF4-FFF2-40B4-BE49-F238E27FC236}">
                <a16:creationId xmlns:a16="http://schemas.microsoft.com/office/drawing/2014/main" id="{B5A408BA-2103-0ACF-C825-13BDE3C0DD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>
            <a:extLst>
              <a:ext uri="{FF2B5EF4-FFF2-40B4-BE49-F238E27FC236}">
                <a16:creationId xmlns:a16="http://schemas.microsoft.com/office/drawing/2014/main" id="{56D45D19-E4B3-9AB9-6C90-B629EDDA52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1973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28000"/>
          </a:blip>
          <a:srcRect l="3955" t="33705" r="57710" b="5922"/>
          <a:stretch/>
        </p:blipFill>
        <p:spPr>
          <a:xfrm>
            <a:off x="0" y="2133600"/>
            <a:ext cx="3505200" cy="310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28000"/>
          </a:blip>
          <a:srcRect l="40405" t="33702" r="30010" b="6752"/>
          <a:stretch/>
        </p:blipFill>
        <p:spPr>
          <a:xfrm>
            <a:off x="643890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73525" y="2562750"/>
            <a:ext cx="6196800" cy="1512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473675" y="4056400"/>
            <a:ext cx="6196800" cy="528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Encode Sans Condensed"/>
                <a:ea typeface="Encode Sans Condensed"/>
                <a:cs typeface="Encode Sans Condensed"/>
                <a:sym typeface="Encode Sans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bg>
      <p:bgPr>
        <a:solidFill>
          <a:schemeClr val="l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4"/>
          <p:cNvPicPr preferRelativeResize="0"/>
          <p:nvPr/>
        </p:nvPicPr>
        <p:blipFill rotWithShape="1">
          <a:blip r:embed="rId2">
            <a:alphaModFix amt="28000"/>
          </a:blip>
          <a:srcRect/>
          <a:stretch/>
        </p:blipFill>
        <p:spPr>
          <a:xfrm flipH="1">
            <a:off x="-19150" y="9525"/>
            <a:ext cx="89070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/>
          <p:nvPr/>
        </p:nvSpPr>
        <p:spPr>
          <a:xfrm flipH="1">
            <a:off x="439198" y="381000"/>
            <a:ext cx="49053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title" hasCustomPrompt="1"/>
          </p:nvPr>
        </p:nvSpPr>
        <p:spPr>
          <a:xfrm>
            <a:off x="1030519" y="1922732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"/>
          </p:nvPr>
        </p:nvSpPr>
        <p:spPr>
          <a:xfrm>
            <a:off x="1030519" y="2595924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2" hasCustomPrompt="1"/>
          </p:nvPr>
        </p:nvSpPr>
        <p:spPr>
          <a:xfrm>
            <a:off x="1030519" y="3301739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3"/>
          </p:nvPr>
        </p:nvSpPr>
        <p:spPr>
          <a:xfrm>
            <a:off x="1030519" y="3974926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 idx="4" hasCustomPrompt="1"/>
          </p:nvPr>
        </p:nvSpPr>
        <p:spPr>
          <a:xfrm>
            <a:off x="1030519" y="543725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5"/>
          </p:nvPr>
        </p:nvSpPr>
        <p:spPr>
          <a:xfrm>
            <a:off x="1030519" y="1216922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>
            <a:spLocks noGrp="1"/>
          </p:cNvSpPr>
          <p:nvPr>
            <p:ph type="pic" idx="6"/>
          </p:nvPr>
        </p:nvSpPr>
        <p:spPr>
          <a:xfrm>
            <a:off x="5715000" y="-2250"/>
            <a:ext cx="3429000" cy="51480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9"/>
          <p:cNvPicPr preferRelativeResize="0"/>
          <p:nvPr/>
        </p:nvPicPr>
        <p:blipFill rotWithShape="1">
          <a:blip r:embed="rId2">
            <a:alphaModFix amt="28000"/>
          </a:blip>
          <a:srcRect l="833" b="3400"/>
          <a:stretch/>
        </p:blipFill>
        <p:spPr>
          <a:xfrm>
            <a:off x="-100" y="6667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9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1"/>
          </p:nvPr>
        </p:nvSpPr>
        <p:spPr>
          <a:xfrm>
            <a:off x="796199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2"/>
          </p:nvPr>
        </p:nvSpPr>
        <p:spPr>
          <a:xfrm>
            <a:off x="3419248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3"/>
          </p:nvPr>
        </p:nvSpPr>
        <p:spPr>
          <a:xfrm>
            <a:off x="6042301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4"/>
          </p:nvPr>
        </p:nvSpPr>
        <p:spPr>
          <a:xfrm>
            <a:off x="796199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5"/>
          </p:nvPr>
        </p:nvSpPr>
        <p:spPr>
          <a:xfrm>
            <a:off x="3419252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6"/>
          </p:nvPr>
        </p:nvSpPr>
        <p:spPr>
          <a:xfrm>
            <a:off x="6042301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>
            <a:spLocks noGrp="1"/>
          </p:cNvSpPr>
          <p:nvPr>
            <p:ph type="pic" idx="7"/>
          </p:nvPr>
        </p:nvSpPr>
        <p:spPr>
          <a:xfrm>
            <a:off x="796200" y="1509050"/>
            <a:ext cx="2305500" cy="8763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118" name="Google Shape;118;p19"/>
          <p:cNvSpPr>
            <a:spLocks noGrp="1"/>
          </p:cNvSpPr>
          <p:nvPr>
            <p:ph type="pic" idx="8"/>
          </p:nvPr>
        </p:nvSpPr>
        <p:spPr>
          <a:xfrm>
            <a:off x="3419250" y="1509050"/>
            <a:ext cx="2305500" cy="8763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119" name="Google Shape;119;p19"/>
          <p:cNvSpPr>
            <a:spLocks noGrp="1"/>
          </p:cNvSpPr>
          <p:nvPr>
            <p:ph type="pic" idx="9"/>
          </p:nvPr>
        </p:nvSpPr>
        <p:spPr>
          <a:xfrm>
            <a:off x="6042301" y="1509050"/>
            <a:ext cx="2305500" cy="8763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_1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0"/>
          <p:cNvPicPr preferRelativeResize="0"/>
          <p:nvPr/>
        </p:nvPicPr>
        <p:blipFill rotWithShape="1">
          <a:blip r:embed="rId2">
            <a:alphaModFix amt="28000"/>
          </a:blip>
          <a:srcRect l="833" b="3400"/>
          <a:stretch/>
        </p:blipFill>
        <p:spPr>
          <a:xfrm rot="10800000" flipH="1"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/>
          <p:nvPr/>
        </p:nvSpPr>
        <p:spPr>
          <a:xfrm rot="10800000" flipH="1">
            <a:off x="447750" y="36195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1"/>
          </p:nvPr>
        </p:nvSpPr>
        <p:spPr>
          <a:xfrm>
            <a:off x="1088024" y="1743740"/>
            <a:ext cx="3314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2"/>
          </p:nvPr>
        </p:nvSpPr>
        <p:spPr>
          <a:xfrm>
            <a:off x="4914476" y="1743740"/>
            <a:ext cx="3314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3"/>
          </p:nvPr>
        </p:nvSpPr>
        <p:spPr>
          <a:xfrm>
            <a:off x="1088024" y="3352628"/>
            <a:ext cx="3314400" cy="11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4"/>
          </p:nvPr>
        </p:nvSpPr>
        <p:spPr>
          <a:xfrm>
            <a:off x="4914475" y="3352628"/>
            <a:ext cx="3314400" cy="11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5"/>
          </p:nvPr>
        </p:nvSpPr>
        <p:spPr>
          <a:xfrm>
            <a:off x="1088024" y="1274089"/>
            <a:ext cx="33144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6"/>
          </p:nvPr>
        </p:nvSpPr>
        <p:spPr>
          <a:xfrm>
            <a:off x="1088024" y="2885814"/>
            <a:ext cx="3314400" cy="47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7"/>
          </p:nvPr>
        </p:nvSpPr>
        <p:spPr>
          <a:xfrm>
            <a:off x="4914449" y="1274089"/>
            <a:ext cx="33144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8"/>
          </p:nvPr>
        </p:nvSpPr>
        <p:spPr>
          <a:xfrm>
            <a:off x="4914448" y="2885814"/>
            <a:ext cx="3314400" cy="47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">
    <p:bg>
      <p:bgPr>
        <a:solidFill>
          <a:schemeClr val="lt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/>
          <p:cNvPicPr preferRelativeResize="0"/>
          <p:nvPr/>
        </p:nvPicPr>
        <p:blipFill rotWithShape="1">
          <a:blip r:embed="rId2">
            <a:alphaModFix amt="28000"/>
          </a:blip>
          <a:srcRect l="-2576" r="32948"/>
          <a:stretch/>
        </p:blipFill>
        <p:spPr>
          <a:xfrm>
            <a:off x="-229575" y="9525"/>
            <a:ext cx="62017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>
            <a:spLocks noGrp="1"/>
          </p:cNvSpPr>
          <p:nvPr>
            <p:ph type="ctrTitle"/>
          </p:nvPr>
        </p:nvSpPr>
        <p:spPr>
          <a:xfrm>
            <a:off x="713225" y="545950"/>
            <a:ext cx="4096800" cy="928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713325" y="1464675"/>
            <a:ext cx="4096800" cy="1190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Encode Sans Condensed"/>
                <a:ea typeface="Encode Sans Condensed"/>
                <a:cs typeface="Encode Sans Condensed"/>
                <a:sym typeface="Encode Sans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2" name="Google Shape;152;p22"/>
          <p:cNvSpPr>
            <a:spLocks noGrp="1"/>
          </p:cNvSpPr>
          <p:nvPr>
            <p:ph type="pic" idx="2"/>
          </p:nvPr>
        </p:nvSpPr>
        <p:spPr>
          <a:xfrm>
            <a:off x="5715875" y="0"/>
            <a:ext cx="34281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153" name="Google Shape;153;p22"/>
          <p:cNvSpPr txBox="1"/>
          <p:nvPr/>
        </p:nvSpPr>
        <p:spPr>
          <a:xfrm>
            <a:off x="713325" y="2655375"/>
            <a:ext cx="4096800" cy="147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65750" tIns="91425" rIns="365750" bIns="91425" anchor="b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 </a:t>
            </a:r>
            <a:endParaRPr sz="1000" b="1" u="sng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bg>
      <p:bgPr>
        <a:solidFill>
          <a:schemeClr val="l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3"/>
          <p:cNvPicPr preferRelativeResize="0"/>
          <p:nvPr/>
        </p:nvPicPr>
        <p:blipFill rotWithShape="1">
          <a:blip r:embed="rId2">
            <a:alphaModFix amt="28000"/>
          </a:blip>
          <a:srcRect l="3953" r="60529"/>
          <a:stretch/>
        </p:blipFill>
        <p:spPr>
          <a:xfrm>
            <a:off x="0" y="0"/>
            <a:ext cx="32476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bg>
      <p:bgPr>
        <a:solidFill>
          <a:schemeClr val="lt2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4"/>
          <p:cNvPicPr preferRelativeResize="0"/>
          <p:nvPr/>
        </p:nvPicPr>
        <p:blipFill rotWithShape="1">
          <a:blip r:embed="rId2">
            <a:alphaModFix amt="28000"/>
          </a:blip>
          <a:srcRect l="43587" r="26256" b="-10"/>
          <a:stretch/>
        </p:blipFill>
        <p:spPr>
          <a:xfrm>
            <a:off x="6347800" y="0"/>
            <a:ext cx="27573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7_1_1">
    <p:bg>
      <p:bgPr>
        <a:solidFill>
          <a:schemeClr val="dk2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5"/>
          <p:cNvPicPr preferRelativeResize="0"/>
          <p:nvPr/>
        </p:nvPicPr>
        <p:blipFill rotWithShape="1">
          <a:blip r:embed="rId2">
            <a:alphaModFix amt="28000"/>
          </a:blip>
          <a:srcRect l="43587" r="26256" b="-10"/>
          <a:stretch/>
        </p:blipFill>
        <p:spPr>
          <a:xfrm flipH="1">
            <a:off x="-21813" y="0"/>
            <a:ext cx="27573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 rotWithShape="1">
          <a:blip r:embed="rId2">
            <a:alphaModFix amt="28000"/>
          </a:blip>
          <a:srcRect l="3954" r="60452"/>
          <a:stretch/>
        </p:blipFill>
        <p:spPr>
          <a:xfrm flipH="1">
            <a:off x="5889374" y="0"/>
            <a:ext cx="32546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5151737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486663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486663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5151738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1486663" y="1509050"/>
            <a:ext cx="2505600" cy="8763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34" name="Google Shape;34;p5"/>
          <p:cNvSpPr>
            <a:spLocks noGrp="1"/>
          </p:cNvSpPr>
          <p:nvPr>
            <p:ph type="pic" idx="6"/>
          </p:nvPr>
        </p:nvSpPr>
        <p:spPr>
          <a:xfrm>
            <a:off x="5151738" y="1509050"/>
            <a:ext cx="2505600" cy="8763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3794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 amt="28000"/>
          </a:blip>
          <a:srcRect l="3955" t="28334" r="57710" b="5923"/>
          <a:stretch/>
        </p:blipFill>
        <p:spPr>
          <a:xfrm>
            <a:off x="0" y="-171450"/>
            <a:ext cx="3505200" cy="338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28000"/>
          </a:blip>
          <a:srcRect l="43544" t="33702" r="14163" b="6752"/>
          <a:stretch/>
        </p:blipFill>
        <p:spPr>
          <a:xfrm>
            <a:off x="5276849" y="-109800"/>
            <a:ext cx="3867149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>
            <a:off x="5" y="2967300"/>
            <a:ext cx="9144000" cy="217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 rotWithShape="1">
          <a:blip r:embed="rId2">
            <a:alphaModFix amt="28000"/>
          </a:blip>
          <a:srcRect/>
          <a:stretch/>
        </p:blipFill>
        <p:spPr>
          <a:xfrm>
            <a:off x="247550" y="9525"/>
            <a:ext cx="89070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/>
          <p:nvPr/>
        </p:nvSpPr>
        <p:spPr>
          <a:xfrm>
            <a:off x="3790950" y="381000"/>
            <a:ext cx="49053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096200" y="7912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4096200" y="20865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>
            <a:off x="0" y="-2250"/>
            <a:ext cx="3429000" cy="51480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1388100" y="1275900"/>
            <a:ext cx="6367800" cy="2591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9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2549400" y="1219004"/>
            <a:ext cx="4045200" cy="1482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2549400" y="2689396"/>
            <a:ext cx="4045200" cy="1235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>
            <a:spLocks noGrp="1"/>
          </p:cNvSpPr>
          <p:nvPr>
            <p:ph type="pic" idx="2"/>
          </p:nvPr>
        </p:nvSpPr>
        <p:spPr>
          <a:xfrm>
            <a:off x="-8500" y="0"/>
            <a:ext cx="9152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1"/>
          <p:cNvPicPr preferRelativeResize="0"/>
          <p:nvPr/>
        </p:nvPicPr>
        <p:blipFill rotWithShape="1">
          <a:blip r:embed="rId2">
            <a:alphaModFix amt="28000"/>
          </a:blip>
          <a:srcRect l="5619" t="33705" r="56047" b="5922"/>
          <a:stretch/>
        </p:blipFill>
        <p:spPr>
          <a:xfrm flipH="1">
            <a:off x="5638798" y="2133600"/>
            <a:ext cx="3505200" cy="310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1"/>
          <p:cNvPicPr preferRelativeResize="0"/>
          <p:nvPr/>
        </p:nvPicPr>
        <p:blipFill rotWithShape="1">
          <a:blip r:embed="rId2">
            <a:alphaModFix amt="28000"/>
          </a:blip>
          <a:srcRect l="42908" t="33702" r="27507" b="6752"/>
          <a:stretch/>
        </p:blipFill>
        <p:spPr>
          <a:xfrm flipH="1">
            <a:off x="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2628900"/>
            <a:ext cx="6576000" cy="138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subTitle" idx="1"/>
          </p:nvPr>
        </p:nvSpPr>
        <p:spPr>
          <a:xfrm>
            <a:off x="1284000" y="4006725"/>
            <a:ext cx="6576000" cy="497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1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 rotWithShape="1">
          <a:blip r:embed="rId2">
            <a:alphaModFix amt="28000"/>
          </a:blip>
          <a:srcRect r="832" b="340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2" hasCustomPrompt="1"/>
          </p:nvPr>
        </p:nvSpPr>
        <p:spPr>
          <a:xfrm>
            <a:off x="1618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 hasCustomPrompt="1"/>
          </p:nvPr>
        </p:nvSpPr>
        <p:spPr>
          <a:xfrm>
            <a:off x="1618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6" hasCustomPrompt="1"/>
          </p:nvPr>
        </p:nvSpPr>
        <p:spPr>
          <a:xfrm>
            <a:off x="6790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6790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720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8"/>
          </p:nvPr>
        </p:nvSpPr>
        <p:spPr>
          <a:xfrm>
            <a:off x="3306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9"/>
          </p:nvPr>
        </p:nvSpPr>
        <p:spPr>
          <a:xfrm>
            <a:off x="5892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3"/>
          </p:nvPr>
        </p:nvSpPr>
        <p:spPr>
          <a:xfrm>
            <a:off x="720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4"/>
          </p:nvPr>
        </p:nvSpPr>
        <p:spPr>
          <a:xfrm>
            <a:off x="3306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5"/>
          </p:nvPr>
        </p:nvSpPr>
        <p:spPr>
          <a:xfrm>
            <a:off x="5892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ncode Sans"/>
              <a:buChar char="●"/>
              <a:defRPr sz="1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5" r:id="rId11"/>
    <p:sldLayoutId id="2147483666" r:id="rId12"/>
    <p:sldLayoutId id="2147483668" r:id="rId13"/>
    <p:sldLayoutId id="2147483669" r:id="rId14"/>
    <p:sldLayoutId id="2147483670" r:id="rId15"/>
    <p:sldLayoutId id="2147483671" r:id="rId16"/>
    <p:sldLayoutId id="214748367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>
            <a:spLocks noGrp="1"/>
          </p:cNvSpPr>
          <p:nvPr>
            <p:ph type="ctrTitle"/>
          </p:nvPr>
        </p:nvSpPr>
        <p:spPr>
          <a:xfrm>
            <a:off x="1473525" y="2562750"/>
            <a:ext cx="6196800" cy="151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Progetto di Rete</a:t>
            </a:r>
            <a:br>
              <a:rPr lang="en" b="1" dirty="0"/>
            </a:br>
            <a:r>
              <a:rPr lang="en" b="1" dirty="0">
                <a:solidFill>
                  <a:schemeClr val="accent2"/>
                </a:solidFill>
              </a:rPr>
              <a:t>Compagnia Theta </a:t>
            </a:r>
            <a:endParaRPr b="1" dirty="0"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1"/>
          </p:nvPr>
        </p:nvSpPr>
        <p:spPr>
          <a:xfrm>
            <a:off x="1473675" y="4056400"/>
            <a:ext cx="61968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da </a:t>
            </a:r>
            <a:r>
              <a:rPr lang="en-US" dirty="0" err="1"/>
              <a:t>Spegni&amp;Riaccendi</a:t>
            </a:r>
            <a:r>
              <a:rPr lang="en-US" dirty="0"/>
              <a:t> S.p.A.</a:t>
            </a:r>
            <a:endParaRPr dirty="0">
              <a:latin typeface="Encode Sans"/>
              <a:ea typeface="Encode Sans"/>
              <a:cs typeface="Encode Sans"/>
              <a:sym typeface="Encode Sans"/>
            </a:endParaRPr>
          </a:p>
        </p:txBody>
      </p:sp>
      <p:pic>
        <p:nvPicPr>
          <p:cNvPr id="173" name="Google Shape;173;p2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40896" b="23395"/>
          <a:stretch/>
        </p:blipFill>
        <p:spPr>
          <a:xfrm>
            <a:off x="0" y="0"/>
            <a:ext cx="9144003" cy="21761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>
          <a:extLst>
            <a:ext uri="{FF2B5EF4-FFF2-40B4-BE49-F238E27FC236}">
              <a16:creationId xmlns:a16="http://schemas.microsoft.com/office/drawing/2014/main" id="{A2EED84C-52F8-3C23-6707-786F7C3A7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C8E6FFB9-6539-0421-27FE-3BAAB75321E8}"/>
              </a:ext>
            </a:extLst>
          </p:cNvPr>
          <p:cNvSpPr/>
          <p:nvPr/>
        </p:nvSpPr>
        <p:spPr>
          <a:xfrm>
            <a:off x="7002535" y="89598"/>
            <a:ext cx="2381057" cy="224379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7FF59FD2-C008-51E0-2CC8-2DBF9820E455}"/>
              </a:ext>
            </a:extLst>
          </p:cNvPr>
          <p:cNvSpPr/>
          <p:nvPr/>
        </p:nvSpPr>
        <p:spPr>
          <a:xfrm>
            <a:off x="157544" y="4048280"/>
            <a:ext cx="1236902" cy="10952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1" name="Google Shape;231;p35">
            <a:extLst>
              <a:ext uri="{FF2B5EF4-FFF2-40B4-BE49-F238E27FC236}">
                <a16:creationId xmlns:a16="http://schemas.microsoft.com/office/drawing/2014/main" id="{0F741174-658D-2400-A357-11AB17B5B9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0341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CONFIGURAZIONE FIREWALL</a:t>
            </a:r>
            <a:endParaRPr sz="2800" dirty="0"/>
          </a:p>
        </p:txBody>
      </p:sp>
      <p:pic>
        <p:nvPicPr>
          <p:cNvPr id="24" name="Immagine 23" descr="Immagine che contiene testo, diagramma, schermata, Piano&#10;&#10;Il contenuto generato dall'IA potrebbe non essere corretto.">
            <a:extLst>
              <a:ext uri="{FF2B5EF4-FFF2-40B4-BE49-F238E27FC236}">
                <a16:creationId xmlns:a16="http://schemas.microsoft.com/office/drawing/2014/main" id="{D2004EC7-07E1-0DB6-8128-DFCB10C45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936" y="776116"/>
            <a:ext cx="7242128" cy="399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29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>
          <a:extLst>
            <a:ext uri="{FF2B5EF4-FFF2-40B4-BE49-F238E27FC236}">
              <a16:creationId xmlns:a16="http://schemas.microsoft.com/office/drawing/2014/main" id="{D9BCF326-4ED2-3394-9B6E-084EC21EA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schermata, numero, Carattere&#10;&#10;Il contenuto generato dall'IA potrebbe non essere corretto.">
            <a:extLst>
              <a:ext uri="{FF2B5EF4-FFF2-40B4-BE49-F238E27FC236}">
                <a16:creationId xmlns:a16="http://schemas.microsoft.com/office/drawing/2014/main" id="{0A54AF3E-BAF3-CE22-8E4A-232288376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61" y="362246"/>
            <a:ext cx="8289073" cy="3451736"/>
          </a:xfrm>
          <a:prstGeom prst="rect">
            <a:avLst/>
          </a:prstGeom>
        </p:spPr>
      </p:pic>
      <p:sp>
        <p:nvSpPr>
          <p:cNvPr id="8" name="Sottotitolo 6">
            <a:extLst>
              <a:ext uri="{FF2B5EF4-FFF2-40B4-BE49-F238E27FC236}">
                <a16:creationId xmlns:a16="http://schemas.microsoft.com/office/drawing/2014/main" id="{E7DE16E1-709C-3724-E501-8DAEC9DBF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94" y="3926326"/>
            <a:ext cx="8362669" cy="899532"/>
          </a:xfrm>
        </p:spPr>
        <p:txBody>
          <a:bodyPr/>
          <a:lstStyle/>
          <a:p>
            <a:r>
              <a:rPr lang="it-IT" dirty="0"/>
              <a:t>	Questa tabella definisce la topologia logica della nostra rete perimetrale:</a:t>
            </a:r>
          </a:p>
          <a:p>
            <a:r>
              <a:rPr lang="it-IT" dirty="0"/>
              <a:t>	utilizziamo segmenti di rete ristretti (/30 e /29) per </a:t>
            </a:r>
            <a:r>
              <a:rPr lang="it-IT" b="1" dirty="0">
                <a:solidFill>
                  <a:schemeClr val="accent2"/>
                </a:solidFill>
              </a:rPr>
              <a:t>isolare</a:t>
            </a:r>
            <a:r>
              <a:rPr lang="it-IT" dirty="0"/>
              <a:t> il traffico di transito dalla DMZ, dove risiedono i servizi pubblici come il Web Server e l’IDS, garantendo che nessun accesso esterno raggiunga direttamente la rete interna senza passare dai firewall.</a:t>
            </a:r>
          </a:p>
        </p:txBody>
      </p:sp>
    </p:spTree>
    <p:extLst>
      <p:ext uri="{BB962C8B-B14F-4D97-AF65-F5344CB8AC3E}">
        <p14:creationId xmlns:p14="http://schemas.microsoft.com/office/powerpoint/2010/main" val="3030035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>
          <a:extLst>
            <a:ext uri="{FF2B5EF4-FFF2-40B4-BE49-F238E27FC236}">
              <a16:creationId xmlns:a16="http://schemas.microsoft.com/office/drawing/2014/main" id="{13134C61-EBF5-1373-B6BD-D0880BC4C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magine 20" descr="Immagine che contiene testo, schermata, linea, numero&#10;&#10;Il contenuto generato dall'IA potrebbe non essere corretto.">
            <a:extLst>
              <a:ext uri="{FF2B5EF4-FFF2-40B4-BE49-F238E27FC236}">
                <a16:creationId xmlns:a16="http://schemas.microsoft.com/office/drawing/2014/main" id="{2D532226-F1E6-F149-0771-D9C939FA11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2488"/>
          <a:stretch>
            <a:fillRect/>
          </a:stretch>
        </p:blipFill>
        <p:spPr>
          <a:xfrm>
            <a:off x="661638" y="1287619"/>
            <a:ext cx="6850566" cy="2084818"/>
          </a:xfrm>
          <a:prstGeom prst="rect">
            <a:avLst/>
          </a:prstGeom>
        </p:spPr>
      </p:pic>
      <p:sp>
        <p:nvSpPr>
          <p:cNvPr id="22" name="Google Shape;231;p35">
            <a:extLst>
              <a:ext uri="{FF2B5EF4-FFF2-40B4-BE49-F238E27FC236}">
                <a16:creationId xmlns:a16="http://schemas.microsoft.com/office/drawing/2014/main" id="{12BA5EF9-83A2-3E51-A047-67F7C75103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1638" y="520255"/>
            <a:ext cx="547896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800" dirty="0"/>
              <a:t>REGOLE FIREWALL PERIMETRALE</a:t>
            </a:r>
            <a:endParaRPr sz="2800" dirty="0"/>
          </a:p>
        </p:txBody>
      </p:sp>
      <p:sp>
        <p:nvSpPr>
          <p:cNvPr id="25" name="Sottotitolo 6">
            <a:extLst>
              <a:ext uri="{FF2B5EF4-FFF2-40B4-BE49-F238E27FC236}">
                <a16:creationId xmlns:a16="http://schemas.microsoft.com/office/drawing/2014/main" id="{52663430-CE85-3AE0-CBF7-FF6F7E856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823" y="3491966"/>
            <a:ext cx="6850566" cy="1362531"/>
          </a:xfrm>
        </p:spPr>
        <p:txBody>
          <a:bodyPr/>
          <a:lstStyle/>
          <a:p>
            <a:r>
              <a:rPr lang="it-IT" dirty="0"/>
              <a:t>Qui l'obiettivo è </a:t>
            </a:r>
            <a:r>
              <a:rPr lang="it-IT" b="1" dirty="0">
                <a:solidFill>
                  <a:schemeClr val="accent2"/>
                </a:solidFill>
              </a:rPr>
              <a:t>minimizzare l'esposizione pubblica</a:t>
            </a:r>
            <a:r>
              <a:rPr lang="it-IT" dirty="0"/>
              <a:t>. </a:t>
            </a:r>
          </a:p>
          <a:p>
            <a:r>
              <a:rPr lang="it-IT" dirty="0"/>
              <a:t>Come mostrato nella prima regola WAN, l'unica porta aperta verso l'esterno è la </a:t>
            </a:r>
            <a:r>
              <a:rPr lang="it-IT" b="1" dirty="0">
                <a:solidFill>
                  <a:schemeClr val="accent2"/>
                </a:solidFill>
              </a:rPr>
              <a:t>80 (HTTP)</a:t>
            </a:r>
          </a:p>
          <a:p>
            <a:r>
              <a:rPr lang="it-IT" dirty="0"/>
              <a:t>indirizzata esclusivamente al Web Server (172.16.1.5); tutto il resto è bloccato di default. Inoltre,</a:t>
            </a:r>
          </a:p>
          <a:p>
            <a:r>
              <a:rPr lang="it-IT" dirty="0"/>
              <a:t>sulla l'interfaccia interna, è stata applicata una regola di </a:t>
            </a:r>
            <a:r>
              <a:rPr lang="it-IT" b="1" dirty="0" err="1">
                <a:solidFill>
                  <a:schemeClr val="accent2"/>
                </a:solidFill>
              </a:rPr>
              <a:t>Hardening</a:t>
            </a:r>
            <a:r>
              <a:rPr lang="it-IT" dirty="0"/>
              <a:t>: l'accesso amministrativo al</a:t>
            </a:r>
          </a:p>
          <a:p>
            <a:r>
              <a:rPr lang="it-IT" dirty="0"/>
              <a:t>firewall stesso (SSH/HTTPS verso 172.16.1.6) viene esplicitamente bloccato per prevenire tentativi</a:t>
            </a:r>
          </a:p>
          <a:p>
            <a:r>
              <a:rPr lang="it-IT" dirty="0"/>
              <a:t>di manomissione della configurazione, anche se provenienti dalla rete interna.</a:t>
            </a:r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D1D8C470-1F6C-CEEE-CB1A-780FAB79AE07}"/>
              </a:ext>
            </a:extLst>
          </p:cNvPr>
          <p:cNvSpPr/>
          <p:nvPr/>
        </p:nvSpPr>
        <p:spPr>
          <a:xfrm>
            <a:off x="7129346" y="2646557"/>
            <a:ext cx="2921619" cy="271346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7492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>
          <a:extLst>
            <a:ext uri="{FF2B5EF4-FFF2-40B4-BE49-F238E27FC236}">
              <a16:creationId xmlns:a16="http://schemas.microsoft.com/office/drawing/2014/main" id="{F5507769-9B76-2435-37EA-4A0C4182F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Ovale 29">
            <a:extLst>
              <a:ext uri="{FF2B5EF4-FFF2-40B4-BE49-F238E27FC236}">
                <a16:creationId xmlns:a16="http://schemas.microsoft.com/office/drawing/2014/main" id="{C61815A5-74CA-83D4-07BE-6B0B76B286CA}"/>
              </a:ext>
            </a:extLst>
          </p:cNvPr>
          <p:cNvSpPr/>
          <p:nvPr/>
        </p:nvSpPr>
        <p:spPr>
          <a:xfrm>
            <a:off x="5357470" y="82954"/>
            <a:ext cx="2381057" cy="224379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3" name="Immagine 22" descr="Immagine che contiene testo, schermata, linea, numero&#10;&#10;Il contenuto generato dall'IA potrebbe non essere corretto.">
            <a:extLst>
              <a:ext uri="{FF2B5EF4-FFF2-40B4-BE49-F238E27FC236}">
                <a16:creationId xmlns:a16="http://schemas.microsoft.com/office/drawing/2014/main" id="{7EB35C4F-0783-9D85-4F7C-FDCABFE6C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271" y="1204852"/>
            <a:ext cx="5633299" cy="3206478"/>
          </a:xfrm>
          <a:prstGeom prst="rect">
            <a:avLst/>
          </a:prstGeom>
        </p:spPr>
      </p:pic>
      <p:sp>
        <p:nvSpPr>
          <p:cNvPr id="24" name="Google Shape;231;p35">
            <a:extLst>
              <a:ext uri="{FF2B5EF4-FFF2-40B4-BE49-F238E27FC236}">
                <a16:creationId xmlns:a16="http://schemas.microsoft.com/office/drawing/2014/main" id="{4D3A8BA2-4F8D-4DA5-1C10-E77E6DC61B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7532" y="575281"/>
            <a:ext cx="547896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800" dirty="0"/>
              <a:t>REGOLE FIREWALL INTERNO</a:t>
            </a:r>
            <a:endParaRPr sz="2800" dirty="0"/>
          </a:p>
        </p:txBody>
      </p:sp>
      <p:sp>
        <p:nvSpPr>
          <p:cNvPr id="29" name="Sottotitolo 6">
            <a:extLst>
              <a:ext uri="{FF2B5EF4-FFF2-40B4-BE49-F238E27FC236}">
                <a16:creationId xmlns:a16="http://schemas.microsoft.com/office/drawing/2014/main" id="{B4B1252F-4ADB-C3F4-F6F7-9135154FFD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532" y="1204852"/>
            <a:ext cx="2702311" cy="3206478"/>
          </a:xfrm>
        </p:spPr>
        <p:txBody>
          <a:bodyPr/>
          <a:lstStyle/>
          <a:p>
            <a:r>
              <a:rPr lang="it-IT" dirty="0"/>
              <a:t>	Definisce il </a:t>
            </a:r>
            <a:r>
              <a:rPr lang="it-IT" b="1" dirty="0">
                <a:solidFill>
                  <a:schemeClr val="accent2"/>
                </a:solidFill>
              </a:rPr>
              <a:t>comportamento</a:t>
            </a:r>
            <a:r>
              <a:rPr lang="it-IT" dirty="0"/>
              <a:t> di sicurezza (ovvero </a:t>
            </a:r>
            <a:r>
              <a:rPr lang="it-IT" i="1" dirty="0"/>
              <a:t>chi</a:t>
            </a:r>
            <a:r>
              <a:rPr lang="it-IT" dirty="0"/>
              <a:t> può parlare con </a:t>
            </a:r>
            <a:r>
              <a:rPr lang="it-IT" i="1" dirty="0"/>
              <a:t>chi</a:t>
            </a:r>
            <a:r>
              <a:rPr lang="it-IT" dirty="0"/>
              <a:t>).</a:t>
            </a:r>
          </a:p>
          <a:p>
            <a:r>
              <a:rPr lang="it-IT" dirty="0"/>
              <a:t>	 Le regole qui configurate rendono operativa la segmentazione logica: sfruttiamo le </a:t>
            </a:r>
            <a:r>
              <a:rPr lang="it-IT" dirty="0" err="1"/>
              <a:t>subnet</a:t>
            </a:r>
            <a:r>
              <a:rPr lang="it-IT" dirty="0"/>
              <a:t> appena create per applicare controlli granulari, garantendo che l'accesso alla DMZ sia concesso solo a specifici ruoli (Management e Sviluppatori) e bloccato per tutto il resto della LAN, </a:t>
            </a:r>
            <a:r>
              <a:rPr lang="it-IT" b="1" dirty="0">
                <a:solidFill>
                  <a:schemeClr val="accent2"/>
                </a:solidFill>
              </a:rPr>
              <a:t>riducendo</a:t>
            </a:r>
            <a:r>
              <a:rPr lang="it-IT" dirty="0"/>
              <a:t> drasticamente i </a:t>
            </a:r>
            <a:r>
              <a:rPr lang="it-IT" b="1" dirty="0">
                <a:solidFill>
                  <a:schemeClr val="accent2"/>
                </a:solidFill>
              </a:rPr>
              <a:t>rischi</a:t>
            </a:r>
            <a:r>
              <a:rPr lang="it-IT" dirty="0"/>
              <a:t> di movimenti laterali non autorizzati</a:t>
            </a:r>
          </a:p>
        </p:txBody>
      </p:sp>
    </p:spTree>
    <p:extLst>
      <p:ext uri="{BB962C8B-B14F-4D97-AF65-F5344CB8AC3E}">
        <p14:creationId xmlns:p14="http://schemas.microsoft.com/office/powerpoint/2010/main" val="2059735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>
          <a:extLst>
            <a:ext uri="{FF2B5EF4-FFF2-40B4-BE49-F238E27FC236}">
              <a16:creationId xmlns:a16="http://schemas.microsoft.com/office/drawing/2014/main" id="{3EB2F61C-FDF9-AE6B-2254-46D75BC81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>
            <a:extLst>
              <a:ext uri="{FF2B5EF4-FFF2-40B4-BE49-F238E27FC236}">
                <a16:creationId xmlns:a16="http://schemas.microsoft.com/office/drawing/2014/main" id="{E12D0013-83E8-9A01-E7EB-51B52DC233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dirty="0"/>
              <a:t>Certificazione Rete</a:t>
            </a:r>
          </a:p>
        </p:txBody>
      </p:sp>
      <p:sp>
        <p:nvSpPr>
          <p:cNvPr id="212" name="Google Shape;212;p33">
            <a:extLst>
              <a:ext uri="{FF2B5EF4-FFF2-40B4-BE49-F238E27FC236}">
                <a16:creationId xmlns:a16="http://schemas.microsoft.com/office/drawing/2014/main" id="{57DEA70B-1BF5-40A5-E7A8-9CDF58FF638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4" name="Google Shape;223;p34">
            <a:extLst>
              <a:ext uri="{FF2B5EF4-FFF2-40B4-BE49-F238E27FC236}">
                <a16:creationId xmlns:a16="http://schemas.microsoft.com/office/drawing/2014/main" id="{80EF9516-5627-849D-7D11-54EF5925F43B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31483" b="31483"/>
          <a:stretch/>
        </p:blipFill>
        <p:spPr>
          <a:xfrm>
            <a:off x="0" y="3041379"/>
            <a:ext cx="9144000" cy="217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18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296E1D8A-6EC8-91BB-70A0-1290AF08C943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182300" y="580890"/>
            <a:ext cx="4084901" cy="768900"/>
          </a:xfrm>
        </p:spPr>
        <p:txBody>
          <a:bodyPr/>
          <a:lstStyle/>
          <a:p>
            <a:r>
              <a:rPr lang="it-IT" dirty="0"/>
              <a:t>Port Scanner</a:t>
            </a:r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B376CC68-AF6F-9202-18A8-7BBAFA2A7AE2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182302" y="1349790"/>
            <a:ext cx="4579435" cy="1155512"/>
          </a:xfrm>
        </p:spPr>
        <p:txBody>
          <a:bodyPr/>
          <a:lstStyle/>
          <a:p>
            <a:pPr algn="l"/>
            <a:r>
              <a:rPr lang="it-IT" sz="1100" dirty="0"/>
              <a:t>  	Lo script implementa un tool di </a:t>
            </a:r>
            <a:r>
              <a:rPr lang="it-IT" sz="1100" b="1" dirty="0">
                <a:solidFill>
                  <a:schemeClr val="accent2"/>
                </a:solidFill>
              </a:rPr>
              <a:t>network </a:t>
            </a:r>
            <a:r>
              <a:rPr lang="it-IT" sz="1100" b="1" dirty="0" err="1">
                <a:solidFill>
                  <a:schemeClr val="accent2"/>
                </a:solidFill>
              </a:rPr>
              <a:t>discovery</a:t>
            </a:r>
            <a:r>
              <a:rPr lang="it-IT" sz="1100" dirty="0">
                <a:solidFill>
                  <a:schemeClr val="accent2"/>
                </a:solidFill>
              </a:rPr>
              <a:t> </a:t>
            </a:r>
            <a:r>
              <a:rPr lang="it-IT" sz="1100" dirty="0"/>
              <a:t>e </a:t>
            </a:r>
            <a:r>
              <a:rPr lang="it-IT" sz="1100" b="1" dirty="0" err="1">
                <a:solidFill>
                  <a:schemeClr val="accent2"/>
                </a:solidFill>
              </a:rPr>
              <a:t>vulnerability</a:t>
            </a:r>
            <a:r>
              <a:rPr lang="it-IT" sz="1100" b="1" dirty="0">
                <a:solidFill>
                  <a:schemeClr val="accent2"/>
                </a:solidFill>
              </a:rPr>
              <a:t> </a:t>
            </a:r>
            <a:r>
              <a:rPr lang="it-IT" sz="1100" b="1" dirty="0" err="1">
                <a:solidFill>
                  <a:schemeClr val="accent2"/>
                </a:solidFill>
              </a:rPr>
              <a:t>probing</a:t>
            </a:r>
            <a:r>
              <a:rPr lang="it-IT" sz="1100" dirty="0">
                <a:solidFill>
                  <a:schemeClr val="accent2"/>
                </a:solidFill>
              </a:rPr>
              <a:t> </a:t>
            </a:r>
            <a:r>
              <a:rPr lang="it-IT" sz="1100" dirty="0"/>
              <a:t>strutturato in due fasi sequenziali. Inizialmente, il software sfrutta il modulo </a:t>
            </a:r>
            <a:r>
              <a:rPr lang="it-IT" sz="1100" dirty="0" err="1"/>
              <a:t>subprocess</a:t>
            </a:r>
            <a:r>
              <a:rPr lang="it-IT" sz="1100" dirty="0"/>
              <a:t> per eseguire una verifica di raggiungibilità tramite protocollo </a:t>
            </a:r>
            <a:r>
              <a:rPr lang="it-IT" sz="1100" b="1" dirty="0">
                <a:solidFill>
                  <a:schemeClr val="accent2"/>
                </a:solidFill>
              </a:rPr>
              <a:t>ICMP (Ping)</a:t>
            </a:r>
            <a:r>
              <a:rPr lang="it-IT" sz="1100" dirty="0"/>
              <a:t>,validando lo stato "up" </a:t>
            </a:r>
            <a:r>
              <a:rPr lang="it-IT" sz="1100" dirty="0" err="1"/>
              <a:t>dell'host</a:t>
            </a:r>
            <a:r>
              <a:rPr lang="it-IT" sz="1100" dirty="0"/>
              <a:t> target assicurandoci che la macchina che cerchiamo di contattare sia online.</a:t>
            </a:r>
          </a:p>
          <a:p>
            <a:pPr algn="l"/>
            <a:endParaRPr lang="it-IT" dirty="0"/>
          </a:p>
        </p:txBody>
      </p:sp>
      <p:sp>
        <p:nvSpPr>
          <p:cNvPr id="11" name="Sottotitolo 6">
            <a:extLst>
              <a:ext uri="{FF2B5EF4-FFF2-40B4-BE49-F238E27FC236}">
                <a16:creationId xmlns:a16="http://schemas.microsoft.com/office/drawing/2014/main" id="{85F070F1-3C45-247B-7464-F21737CFB1E2}"/>
              </a:ext>
            </a:extLst>
          </p:cNvPr>
          <p:cNvSpPr txBox="1">
            <a:spLocks/>
          </p:cNvSpPr>
          <p:nvPr/>
        </p:nvSpPr>
        <p:spPr>
          <a:xfrm>
            <a:off x="182301" y="2505302"/>
            <a:ext cx="4579435" cy="1155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l"/>
            <a:r>
              <a:rPr lang="it-IT" dirty="0"/>
              <a:t>	</a:t>
            </a:r>
            <a:r>
              <a:rPr lang="it-IT" sz="1100" dirty="0"/>
              <a:t>Superata la fase di </a:t>
            </a:r>
            <a:r>
              <a:rPr lang="it-IT" sz="1100" dirty="0" err="1"/>
              <a:t>discovery</a:t>
            </a:r>
            <a:r>
              <a:rPr lang="it-IT" sz="1100" dirty="0"/>
              <a:t>, lo script esegue una scansione </a:t>
            </a:r>
            <a:r>
              <a:rPr lang="it-IT" sz="1100" b="1" dirty="0">
                <a:solidFill>
                  <a:schemeClr val="accent2"/>
                </a:solidFill>
              </a:rPr>
              <a:t>TCP Connect</a:t>
            </a:r>
            <a:r>
              <a:rPr lang="it-IT" sz="1100" dirty="0">
                <a:solidFill>
                  <a:schemeClr val="accent2"/>
                </a:solidFill>
              </a:rPr>
              <a:t> </a:t>
            </a:r>
            <a:r>
              <a:rPr lang="it-IT" sz="1100" dirty="0"/>
              <a:t>iterativa utilizzando la libreria </a:t>
            </a:r>
            <a:r>
              <a:rPr lang="it-IT" sz="1100" dirty="0" err="1"/>
              <a:t>socket</a:t>
            </a:r>
            <a:r>
              <a:rPr lang="it-IT" sz="1100" dirty="0"/>
              <a:t>: attraverso il metodo </a:t>
            </a:r>
            <a:r>
              <a:rPr lang="it-IT" sz="1100" b="1" dirty="0" err="1">
                <a:solidFill>
                  <a:schemeClr val="accent2"/>
                </a:solidFill>
              </a:rPr>
              <a:t>connect_ex</a:t>
            </a:r>
            <a:r>
              <a:rPr lang="it-IT" sz="1100" b="1" dirty="0">
                <a:solidFill>
                  <a:schemeClr val="accent2"/>
                </a:solidFill>
              </a:rPr>
              <a:t>()</a:t>
            </a:r>
            <a:r>
              <a:rPr lang="it-IT" sz="1100" dirty="0"/>
              <a:t>, viene tentato l'</a:t>
            </a:r>
            <a:r>
              <a:rPr lang="it-IT" sz="1100" b="1" dirty="0" err="1">
                <a:solidFill>
                  <a:schemeClr val="accent2"/>
                </a:solidFill>
              </a:rPr>
              <a:t>handshake</a:t>
            </a:r>
            <a:r>
              <a:rPr lang="it-IT" sz="1100" dirty="0"/>
              <a:t> su un range definito di porte, identificando come "aperte" solo le risorse che restituiscono un valore di ritorno nullo.</a:t>
            </a:r>
          </a:p>
          <a:p>
            <a:pPr algn="l"/>
            <a:endParaRPr lang="it-IT" dirty="0"/>
          </a:p>
        </p:txBody>
      </p:sp>
      <p:sp>
        <p:nvSpPr>
          <p:cNvPr id="12" name="Sottotitolo 6">
            <a:extLst>
              <a:ext uri="{FF2B5EF4-FFF2-40B4-BE49-F238E27FC236}">
                <a16:creationId xmlns:a16="http://schemas.microsoft.com/office/drawing/2014/main" id="{28FADD8D-5822-2AA6-1E33-A8BBDE42269E}"/>
              </a:ext>
            </a:extLst>
          </p:cNvPr>
          <p:cNvSpPr txBox="1">
            <a:spLocks/>
          </p:cNvSpPr>
          <p:nvPr/>
        </p:nvSpPr>
        <p:spPr>
          <a:xfrm>
            <a:off x="182300" y="3519567"/>
            <a:ext cx="4579436" cy="96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l"/>
            <a:r>
              <a:rPr lang="it-IT" sz="1100" dirty="0"/>
              <a:t>	L'intero processo è ottimizzato mediante la gestione dei </a:t>
            </a:r>
            <a:r>
              <a:rPr lang="it-IT" sz="1100" b="1" dirty="0" err="1">
                <a:solidFill>
                  <a:schemeClr val="accent2"/>
                </a:solidFill>
              </a:rPr>
              <a:t>timeout</a:t>
            </a:r>
            <a:r>
              <a:rPr lang="it-IT" sz="1100" dirty="0"/>
              <a:t> e del esecuzione automatizzata , permettendo al tecnico di mappare i servizi esposti e verificare in tempo reale l'efficacia delle policy di filtraggio del Firewall Perimetrale.</a:t>
            </a:r>
          </a:p>
          <a:p>
            <a:pPr algn="l"/>
            <a:endParaRPr lang="it-IT" dirty="0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8BE23E9A-5066-7381-CC33-30B4FB9DD306}"/>
              </a:ext>
            </a:extLst>
          </p:cNvPr>
          <p:cNvSpPr/>
          <p:nvPr/>
        </p:nvSpPr>
        <p:spPr>
          <a:xfrm>
            <a:off x="6921522" y="66493"/>
            <a:ext cx="2148136" cy="213401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 descr="Immagine che contiene testo, schermata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2C17ADF9-854F-3224-DEFF-3629C23D53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699" t="16620" r="38959" b="7643"/>
          <a:stretch>
            <a:fillRect/>
          </a:stretch>
        </p:blipFill>
        <p:spPr>
          <a:xfrm>
            <a:off x="4821209" y="557555"/>
            <a:ext cx="3871725" cy="389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60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02F9A-1633-7BE4-71C8-AB9FFE6A0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e 8">
            <a:extLst>
              <a:ext uri="{FF2B5EF4-FFF2-40B4-BE49-F238E27FC236}">
                <a16:creationId xmlns:a16="http://schemas.microsoft.com/office/drawing/2014/main" id="{3AEEE569-EE6E-1679-7AEE-A15EAB416C88}"/>
              </a:ext>
            </a:extLst>
          </p:cNvPr>
          <p:cNvSpPr/>
          <p:nvPr/>
        </p:nvSpPr>
        <p:spPr>
          <a:xfrm>
            <a:off x="4861892" y="2297584"/>
            <a:ext cx="2601991" cy="279037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38628868-A4D8-2714-2F97-015B93ECBEDE}"/>
              </a:ext>
            </a:extLst>
          </p:cNvPr>
          <p:cNvSpPr/>
          <p:nvPr/>
        </p:nvSpPr>
        <p:spPr>
          <a:xfrm>
            <a:off x="460917" y="386576"/>
            <a:ext cx="8118088" cy="439358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58BD959F-5362-FC5D-B6A4-F83A327677BB}"/>
              </a:ext>
            </a:extLst>
          </p:cNvPr>
          <p:cNvSpPr/>
          <p:nvPr/>
        </p:nvSpPr>
        <p:spPr>
          <a:xfrm>
            <a:off x="-244624" y="-42853"/>
            <a:ext cx="2381057" cy="224379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itolo 5">
            <a:extLst>
              <a:ext uri="{FF2B5EF4-FFF2-40B4-BE49-F238E27FC236}">
                <a16:creationId xmlns:a16="http://schemas.microsoft.com/office/drawing/2014/main" id="{E1D3A970-F99A-5981-E656-0EF578D8F1E0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3750673" y="789042"/>
            <a:ext cx="4579435" cy="768900"/>
          </a:xfrm>
        </p:spPr>
        <p:txBody>
          <a:bodyPr/>
          <a:lstStyle/>
          <a:p>
            <a:pPr algn="r"/>
            <a:r>
              <a:rPr lang="it-IT" dirty="0"/>
              <a:t>HTTP Scanner</a:t>
            </a:r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8AC9E2C7-BF76-906F-591A-C18BA647D3DB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750675" y="1498470"/>
            <a:ext cx="4579435" cy="1155512"/>
          </a:xfrm>
        </p:spPr>
        <p:txBody>
          <a:bodyPr/>
          <a:lstStyle/>
          <a:p>
            <a:pPr algn="r"/>
            <a:r>
              <a:rPr lang="it-IT" sz="1100" dirty="0"/>
              <a:t>  Lo script implementa un tool progettato per analizzare la configurazione dei server </a:t>
            </a:r>
            <a:r>
              <a:rPr lang="it-IT" sz="1100" b="1" dirty="0">
                <a:solidFill>
                  <a:schemeClr val="accent2"/>
                </a:solidFill>
              </a:rPr>
              <a:t>HTTP</a:t>
            </a:r>
            <a:r>
              <a:rPr lang="it-IT" sz="1100" dirty="0"/>
              <a:t>. Utilizzando la libreria </a:t>
            </a:r>
            <a:r>
              <a:rPr lang="it-IT" sz="1100" dirty="0" err="1"/>
              <a:t>http.client</a:t>
            </a:r>
            <a:r>
              <a:rPr lang="it-IT" sz="1100" dirty="0"/>
              <a:t>, il software interroga un </a:t>
            </a:r>
            <a:r>
              <a:rPr lang="it-IT" sz="1100" b="1" dirty="0">
                <a:solidFill>
                  <a:schemeClr val="accent2"/>
                </a:solidFill>
              </a:rPr>
              <a:t>URL</a:t>
            </a:r>
            <a:r>
              <a:rPr lang="it-IT" sz="1100" dirty="0"/>
              <a:t> specifico testando sequenzialmente diversi metodi HTTP (GET, POST, PUT, DELETE, OPTIONS, ecc.) per identificare quelli abilitati.</a:t>
            </a:r>
          </a:p>
        </p:txBody>
      </p:sp>
      <p:sp>
        <p:nvSpPr>
          <p:cNvPr id="11" name="Sottotitolo 6">
            <a:extLst>
              <a:ext uri="{FF2B5EF4-FFF2-40B4-BE49-F238E27FC236}">
                <a16:creationId xmlns:a16="http://schemas.microsoft.com/office/drawing/2014/main" id="{FF924D47-6464-702E-F20C-297F609074E4}"/>
              </a:ext>
            </a:extLst>
          </p:cNvPr>
          <p:cNvSpPr txBox="1">
            <a:spLocks/>
          </p:cNvSpPr>
          <p:nvPr/>
        </p:nvSpPr>
        <p:spPr>
          <a:xfrm>
            <a:off x="3750674" y="2460698"/>
            <a:ext cx="4579435" cy="1155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r"/>
            <a:r>
              <a:rPr lang="it-IT" sz="1100" dirty="0"/>
              <a:t>Per ogni richiesta, lo script analizza la </a:t>
            </a:r>
            <a:r>
              <a:rPr lang="it-IT" sz="1100" b="1" dirty="0">
                <a:solidFill>
                  <a:schemeClr val="accent2"/>
                </a:solidFill>
              </a:rPr>
              <a:t>HTTP </a:t>
            </a:r>
            <a:r>
              <a:rPr lang="it-IT" sz="1100" b="1" dirty="0" err="1">
                <a:solidFill>
                  <a:schemeClr val="accent2"/>
                </a:solidFill>
              </a:rPr>
              <a:t>Response</a:t>
            </a:r>
            <a:r>
              <a:rPr lang="it-IT" sz="1100" dirty="0"/>
              <a:t>, estraendo codici di stato, intestazioni (</a:t>
            </a:r>
            <a:r>
              <a:rPr lang="it-IT" sz="1100" i="1" dirty="0" err="1"/>
              <a:t>headers</a:t>
            </a:r>
            <a:r>
              <a:rPr lang="it-IT" sz="1100" dirty="0"/>
              <a:t>) come "</a:t>
            </a:r>
            <a:r>
              <a:rPr lang="it-IT" sz="1100" dirty="0" err="1"/>
              <a:t>Allow</a:t>
            </a:r>
            <a:r>
              <a:rPr lang="it-IT" sz="1100" dirty="0"/>
              <a:t>" e "Location", e un'anteprima del corpo della risposta. Attraverso un'interfaccia grafica, l'utente può configurare il target e generare automaticamente un </a:t>
            </a:r>
            <a:r>
              <a:rPr lang="it-IT" sz="1100" b="1" dirty="0">
                <a:solidFill>
                  <a:schemeClr val="accent2"/>
                </a:solidFill>
              </a:rPr>
              <a:t>report tecnico</a:t>
            </a:r>
            <a:r>
              <a:rPr lang="it-IT" sz="1100" dirty="0">
                <a:solidFill>
                  <a:schemeClr val="accent2"/>
                </a:solidFill>
              </a:rPr>
              <a:t> </a:t>
            </a:r>
            <a:r>
              <a:rPr lang="it-IT" sz="1100" dirty="0"/>
              <a:t>(.</a:t>
            </a:r>
            <a:r>
              <a:rPr lang="it-IT" sz="1100" dirty="0" err="1"/>
              <a:t>txt</a:t>
            </a:r>
            <a:r>
              <a:rPr lang="it-IT" sz="1100" dirty="0"/>
              <a:t>).</a:t>
            </a:r>
          </a:p>
          <a:p>
            <a:pPr algn="r"/>
            <a:endParaRPr lang="it-IT" sz="1100" dirty="0"/>
          </a:p>
        </p:txBody>
      </p:sp>
      <p:sp>
        <p:nvSpPr>
          <p:cNvPr id="12" name="Sottotitolo 6">
            <a:extLst>
              <a:ext uri="{FF2B5EF4-FFF2-40B4-BE49-F238E27FC236}">
                <a16:creationId xmlns:a16="http://schemas.microsoft.com/office/drawing/2014/main" id="{078EE69B-6412-99A6-A68A-C8F46E2D6EBD}"/>
              </a:ext>
            </a:extLst>
          </p:cNvPr>
          <p:cNvSpPr txBox="1">
            <a:spLocks/>
          </p:cNvSpPr>
          <p:nvPr/>
        </p:nvSpPr>
        <p:spPr>
          <a:xfrm>
            <a:off x="3750672" y="3384757"/>
            <a:ext cx="4579436" cy="96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r"/>
            <a:r>
              <a:rPr lang="it-IT" sz="1100" dirty="0"/>
              <a:t>Questo processo permette di rilevare vulnerabilità di configurazione, come metodi pericolosi (es. PUT o DELETE) lasciati inavvertitamente esposti, facilitando il controllo delle policy di sicurezza del server web.</a:t>
            </a:r>
          </a:p>
        </p:txBody>
      </p:sp>
      <p:pic>
        <p:nvPicPr>
          <p:cNvPr id="8" name="Immagine 7" descr="Immagine che contiene testo, schermata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B8392CCF-7923-7B8F-2E3E-E51EBBBBF4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667" t="13485" r="10607" b="32668"/>
          <a:stretch>
            <a:fillRect/>
          </a:stretch>
        </p:blipFill>
        <p:spPr>
          <a:xfrm>
            <a:off x="945905" y="78775"/>
            <a:ext cx="3261782" cy="2312333"/>
          </a:xfrm>
          <a:prstGeom prst="rect">
            <a:avLst/>
          </a:prstGeom>
        </p:spPr>
      </p:pic>
      <p:pic>
        <p:nvPicPr>
          <p:cNvPr id="4" name="Immagine 3" descr="Immagine che contiene testo, schermata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A2A45362-1E71-A5FD-7A6F-3172389DB3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78" r="53093" b="27236"/>
          <a:stretch>
            <a:fillRect/>
          </a:stretch>
        </p:blipFill>
        <p:spPr>
          <a:xfrm>
            <a:off x="122807" y="2137028"/>
            <a:ext cx="3620429" cy="286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049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6858E-7099-0A59-6169-A51084362A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e 4">
            <a:extLst>
              <a:ext uri="{FF2B5EF4-FFF2-40B4-BE49-F238E27FC236}">
                <a16:creationId xmlns:a16="http://schemas.microsoft.com/office/drawing/2014/main" id="{C867C720-DEA0-535A-EBBE-7CF44C065F4B}"/>
              </a:ext>
            </a:extLst>
          </p:cNvPr>
          <p:cNvSpPr/>
          <p:nvPr/>
        </p:nvSpPr>
        <p:spPr>
          <a:xfrm>
            <a:off x="4460487" y="390039"/>
            <a:ext cx="2148136" cy="227343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itolo 5">
            <a:extLst>
              <a:ext uri="{FF2B5EF4-FFF2-40B4-BE49-F238E27FC236}">
                <a16:creationId xmlns:a16="http://schemas.microsoft.com/office/drawing/2014/main" id="{F5D98E4D-12A1-8471-876E-176D8391E80A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182298" y="320696"/>
            <a:ext cx="4579436" cy="768900"/>
          </a:xfrm>
        </p:spPr>
        <p:txBody>
          <a:bodyPr/>
          <a:lstStyle/>
          <a:p>
            <a:pPr algn="l"/>
            <a:r>
              <a:rPr lang="it-IT" dirty="0"/>
              <a:t>    Sniffer Tool</a:t>
            </a:r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F1141139-A0AA-BBDF-19F7-0125C09BEA3B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182299" y="1278673"/>
            <a:ext cx="4579435" cy="1058287"/>
          </a:xfrm>
          <a:ln>
            <a:noFill/>
          </a:ln>
        </p:spPr>
        <p:txBody>
          <a:bodyPr/>
          <a:lstStyle/>
          <a:p>
            <a:pPr algn="l"/>
            <a:r>
              <a:rPr lang="it-IT" sz="1100" dirty="0"/>
              <a:t>	</a:t>
            </a:r>
          </a:p>
          <a:p>
            <a:pPr algn="l"/>
            <a:r>
              <a:rPr lang="it-IT" sz="1100" dirty="0"/>
              <a:t>	Questo codice realizza uno sniffer di rete usando la libreria </a:t>
            </a:r>
            <a:r>
              <a:rPr lang="it-IT" sz="1100" b="1" dirty="0" err="1">
                <a:solidFill>
                  <a:schemeClr val="accent2"/>
                </a:solidFill>
              </a:rPr>
              <a:t>Scapy</a:t>
            </a:r>
            <a:r>
              <a:rPr lang="it-IT" sz="1100" dirty="0"/>
              <a:t> per intercettare pacchetti in tempo reale.</a:t>
            </a:r>
          </a:p>
          <a:p>
            <a:pPr algn="l"/>
            <a:r>
              <a:rPr lang="it-IT" sz="1100" dirty="0"/>
              <a:t>	La funzione </a:t>
            </a:r>
            <a:r>
              <a:rPr lang="it-IT" sz="1100" b="1" dirty="0" err="1">
                <a:solidFill>
                  <a:schemeClr val="accent2"/>
                </a:solidFill>
              </a:rPr>
              <a:t>packet_handler</a:t>
            </a:r>
            <a:r>
              <a:rPr lang="it-IT" sz="1100" b="1" dirty="0">
                <a:solidFill>
                  <a:schemeClr val="accent2"/>
                </a:solidFill>
              </a:rPr>
              <a:t>() </a:t>
            </a:r>
            <a:r>
              <a:rPr lang="it-IT" sz="1100" dirty="0"/>
              <a:t>viene chiamata ogni volta che un pacchetto viene catturato.</a:t>
            </a:r>
          </a:p>
        </p:txBody>
      </p:sp>
      <p:sp>
        <p:nvSpPr>
          <p:cNvPr id="11" name="Sottotitolo 6">
            <a:extLst>
              <a:ext uri="{FF2B5EF4-FFF2-40B4-BE49-F238E27FC236}">
                <a16:creationId xmlns:a16="http://schemas.microsoft.com/office/drawing/2014/main" id="{97481E61-916A-9A13-8010-0D774667967E}"/>
              </a:ext>
            </a:extLst>
          </p:cNvPr>
          <p:cNvSpPr txBox="1">
            <a:spLocks/>
          </p:cNvSpPr>
          <p:nvPr/>
        </p:nvSpPr>
        <p:spPr>
          <a:xfrm>
            <a:off x="182298" y="2207479"/>
            <a:ext cx="4579436" cy="2787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l"/>
            <a:r>
              <a:rPr lang="it-IT" sz="1100" dirty="0"/>
              <a:t>	Viene aggiunto un </a:t>
            </a:r>
            <a:r>
              <a:rPr lang="it-IT" sz="1100" dirty="0" err="1"/>
              <a:t>timestamp</a:t>
            </a:r>
            <a:r>
              <a:rPr lang="it-IT" sz="1100" dirty="0"/>
              <a:t> per sapere quando ogni pacchetto è stato intercettato.</a:t>
            </a:r>
          </a:p>
          <a:p>
            <a:pPr algn="l"/>
            <a:r>
              <a:rPr lang="it-IT" sz="1100" dirty="0"/>
              <a:t>	Il codice analizza prima i pacchetti </a:t>
            </a:r>
            <a:r>
              <a:rPr lang="it-IT" sz="1100" b="1" dirty="0">
                <a:solidFill>
                  <a:schemeClr val="accent2"/>
                </a:solidFill>
              </a:rPr>
              <a:t>ARP</a:t>
            </a:r>
            <a:r>
              <a:rPr lang="it-IT" sz="1100" b="1" dirty="0"/>
              <a:t>,</a:t>
            </a:r>
            <a:r>
              <a:rPr lang="it-IT" sz="1100" dirty="0"/>
              <a:t> fondamentali per la risoluzione </a:t>
            </a:r>
            <a:r>
              <a:rPr lang="it-IT" sz="1100" b="1" dirty="0">
                <a:solidFill>
                  <a:schemeClr val="accent2"/>
                </a:solidFill>
              </a:rPr>
              <a:t>IP–MAC </a:t>
            </a:r>
            <a:r>
              <a:rPr lang="it-IT" sz="1100" dirty="0"/>
              <a:t>nella rete locale.</a:t>
            </a:r>
          </a:p>
          <a:p>
            <a:pPr algn="l"/>
            <a:r>
              <a:rPr lang="it-IT" sz="1100" dirty="0"/>
              <a:t>	Per ARP distingue le operazioni </a:t>
            </a:r>
            <a:r>
              <a:rPr lang="it-IT" sz="1100" b="1" dirty="0" err="1">
                <a:solidFill>
                  <a:schemeClr val="accent2"/>
                </a:solidFill>
              </a:rPr>
              <a:t>who-has</a:t>
            </a:r>
            <a:r>
              <a:rPr lang="it-IT" sz="1100" dirty="0"/>
              <a:t> e </a:t>
            </a:r>
            <a:r>
              <a:rPr lang="it-IT" sz="1100" b="1" dirty="0" err="1">
                <a:solidFill>
                  <a:schemeClr val="accent2"/>
                </a:solidFill>
              </a:rPr>
              <a:t>is-at</a:t>
            </a:r>
            <a:r>
              <a:rPr lang="it-IT" sz="1100" dirty="0"/>
              <a:t>, mostrando IP e MAC sorgente e destinazione.</a:t>
            </a:r>
          </a:p>
          <a:p>
            <a:pPr algn="l"/>
            <a:endParaRPr lang="it-IT" sz="1100" dirty="0"/>
          </a:p>
          <a:p>
            <a:pPr algn="l"/>
            <a:r>
              <a:rPr lang="it-IT" sz="1100" dirty="0"/>
              <a:t>	Successivamente intercetta pacchetti </a:t>
            </a:r>
            <a:r>
              <a:rPr lang="it-IT" sz="1100" b="1" dirty="0">
                <a:solidFill>
                  <a:schemeClr val="accent2"/>
                </a:solidFill>
              </a:rPr>
              <a:t>IP/TCP</a:t>
            </a:r>
            <a:r>
              <a:rPr lang="it-IT" sz="1100" dirty="0"/>
              <a:t>, tipici delle comunicazioni di rete.</a:t>
            </a:r>
          </a:p>
          <a:p>
            <a:pPr algn="l"/>
            <a:r>
              <a:rPr lang="it-IT" sz="1100" dirty="0"/>
              <a:t>	Per ogni pacchetto TCP stampa indirizzi IP, porte sorgente/destinazione e flag TCP.</a:t>
            </a:r>
          </a:p>
          <a:p>
            <a:pPr algn="l"/>
            <a:endParaRPr lang="it-IT" sz="1100" dirty="0"/>
          </a:p>
          <a:p>
            <a:pPr algn="l"/>
            <a:r>
              <a:rPr lang="it-IT" sz="1100" dirty="0"/>
              <a:t>	Mostra anche la dimensione del payload, utile per analizzare il </a:t>
            </a:r>
            <a:r>
              <a:rPr lang="it-IT" sz="1100" dirty="0" err="1"/>
              <a:t>traffco</a:t>
            </a:r>
            <a:r>
              <a:rPr lang="it-IT" sz="1100" dirty="0"/>
              <a:t> dati.</a:t>
            </a:r>
          </a:p>
          <a:p>
            <a:pPr algn="l"/>
            <a:r>
              <a:rPr lang="it-IT" sz="1100" dirty="0"/>
              <a:t>	</a:t>
            </a:r>
          </a:p>
        </p:txBody>
      </p:sp>
      <p:pic>
        <p:nvPicPr>
          <p:cNvPr id="3" name="Immagine 2" descr="Immagine che contiene testo, schermata, software, computer&#10;&#10;Il contenuto generato dall'IA potrebbe non essere corretto.">
            <a:extLst>
              <a:ext uri="{FF2B5EF4-FFF2-40B4-BE49-F238E27FC236}">
                <a16:creationId xmlns:a16="http://schemas.microsoft.com/office/drawing/2014/main" id="{2D85A667-102A-D8D2-A7BF-B683804728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129" t="17106" r="46343" b="2855"/>
          <a:stretch>
            <a:fillRect/>
          </a:stretch>
        </p:blipFill>
        <p:spPr>
          <a:xfrm>
            <a:off x="4925285" y="207692"/>
            <a:ext cx="3950644" cy="4728116"/>
          </a:xfrm>
          <a:prstGeom prst="rect">
            <a:avLst/>
          </a:prstGeom>
        </p:spPr>
      </p:pic>
      <p:sp>
        <p:nvSpPr>
          <p:cNvPr id="4" name="Sottotitolo 6">
            <a:extLst>
              <a:ext uri="{FF2B5EF4-FFF2-40B4-BE49-F238E27FC236}">
                <a16:creationId xmlns:a16="http://schemas.microsoft.com/office/drawing/2014/main" id="{CC780DF2-B99A-B67E-1DB8-D1408A158500}"/>
              </a:ext>
            </a:extLst>
          </p:cNvPr>
          <p:cNvSpPr txBox="1">
            <a:spLocks/>
          </p:cNvSpPr>
          <p:nvPr/>
        </p:nvSpPr>
        <p:spPr>
          <a:xfrm>
            <a:off x="182298" y="997088"/>
            <a:ext cx="4579435" cy="529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l"/>
            <a:r>
              <a:rPr lang="it-IT" sz="1100" dirty="0"/>
              <a:t>	Il programma permette di osservare il comportamento reale della rete.  </a:t>
            </a:r>
          </a:p>
        </p:txBody>
      </p:sp>
    </p:spTree>
    <p:extLst>
      <p:ext uri="{BB962C8B-B14F-4D97-AF65-F5344CB8AC3E}">
        <p14:creationId xmlns:p14="http://schemas.microsoft.com/office/powerpoint/2010/main" val="463820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>
          <a:extLst>
            <a:ext uri="{FF2B5EF4-FFF2-40B4-BE49-F238E27FC236}">
              <a16:creationId xmlns:a16="http://schemas.microsoft.com/office/drawing/2014/main" id="{7AFFFE67-0B94-09CF-5A9B-F72CE899E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>
            <a:extLst>
              <a:ext uri="{FF2B5EF4-FFF2-40B4-BE49-F238E27FC236}">
                <a16:creationId xmlns:a16="http://schemas.microsoft.com/office/drawing/2014/main" id="{10083E09-14C5-40F2-9079-24C1C34BF6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dirty="0"/>
              <a:t>Ricerca e Preventivo</a:t>
            </a:r>
          </a:p>
        </p:txBody>
      </p:sp>
      <p:sp>
        <p:nvSpPr>
          <p:cNvPr id="212" name="Google Shape;212;p33">
            <a:extLst>
              <a:ext uri="{FF2B5EF4-FFF2-40B4-BE49-F238E27FC236}">
                <a16:creationId xmlns:a16="http://schemas.microsoft.com/office/drawing/2014/main" id="{103A5574-A57F-640B-1743-A229DD0DAD7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5" name="Segnaposto immagine 4" descr="Immagine che contiene luce, blu, cavo">
            <a:extLst>
              <a:ext uri="{FF2B5EF4-FFF2-40B4-BE49-F238E27FC236}">
                <a16:creationId xmlns:a16="http://schemas.microsoft.com/office/drawing/2014/main" id="{F99F796E-D0E9-8069-9999-83AC85F89B96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32148" b="32148"/>
          <a:stretch>
            <a:fillRect/>
          </a:stretch>
        </p:blipFill>
        <p:spPr>
          <a:xfrm>
            <a:off x="0" y="2967300"/>
            <a:ext cx="9144000" cy="2176200"/>
          </a:xfrm>
        </p:spPr>
      </p:pic>
    </p:spTree>
    <p:extLst>
      <p:ext uri="{BB962C8B-B14F-4D97-AF65-F5344CB8AC3E}">
        <p14:creationId xmlns:p14="http://schemas.microsoft.com/office/powerpoint/2010/main" val="4184408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>
            <a:spLocks noGrp="1"/>
          </p:cNvSpPr>
          <p:nvPr>
            <p:ph type="subTitle" idx="2"/>
          </p:nvPr>
        </p:nvSpPr>
        <p:spPr>
          <a:xfrm>
            <a:off x="4516281" y="1029959"/>
            <a:ext cx="3314400" cy="32247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L’analisi dei bisogni del cliente ha guidato la</a:t>
            </a:r>
          </a:p>
          <a:p>
            <a:r>
              <a:rPr lang="it-IT" dirty="0"/>
              <a:t>scelta del fornitore per i componenti</a:t>
            </a:r>
          </a:p>
          <a:p>
            <a:r>
              <a:rPr lang="it-IT" dirty="0"/>
              <a:t>hardware </a:t>
            </a:r>
            <a:r>
              <a:rPr lang="it-IT" dirty="0" err="1"/>
              <a:t>PowerDigit</a:t>
            </a:r>
            <a:r>
              <a:rPr lang="it-IT" dirty="0"/>
              <a:t> </a:t>
            </a:r>
            <a:r>
              <a:rPr lang="it-IT" dirty="0" err="1"/>
              <a:t>Srl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Tra i diversi fornitori contattati, era l’unico in</a:t>
            </a:r>
          </a:p>
          <a:p>
            <a:r>
              <a:rPr lang="it-IT" dirty="0"/>
              <a:t>grado di offrire tutto il materiale necessario a</a:t>
            </a:r>
          </a:p>
          <a:p>
            <a:r>
              <a:rPr lang="it-IT" dirty="0"/>
              <a:t>prezzo d’ingrosso.</a:t>
            </a:r>
          </a:p>
          <a:p>
            <a:endParaRPr lang="it-IT" dirty="0"/>
          </a:p>
          <a:p>
            <a:r>
              <a:rPr lang="it-IT" dirty="0"/>
              <a:t>La scelta di un unico fornitore ha permesso di</a:t>
            </a:r>
          </a:p>
          <a:p>
            <a:r>
              <a:rPr lang="it-IT" b="1" dirty="0">
                <a:solidFill>
                  <a:schemeClr val="accent2"/>
                </a:solidFill>
              </a:rPr>
              <a:t>ridurre tempi </a:t>
            </a:r>
            <a:r>
              <a:rPr lang="it-IT" dirty="0"/>
              <a:t>e </a:t>
            </a:r>
            <a:r>
              <a:rPr lang="it-IT" b="1" dirty="0">
                <a:solidFill>
                  <a:schemeClr val="accent2"/>
                </a:solidFill>
              </a:rPr>
              <a:t>costi</a:t>
            </a:r>
            <a:r>
              <a:rPr lang="it-IT" dirty="0"/>
              <a:t> di spedizione.</a:t>
            </a:r>
          </a:p>
          <a:p>
            <a:endParaRPr lang="it-IT" dirty="0"/>
          </a:p>
          <a:p>
            <a:r>
              <a:rPr lang="it-IT" dirty="0"/>
              <a:t>Questo ha garantito prodotti ad alte</a:t>
            </a:r>
          </a:p>
          <a:p>
            <a:r>
              <a:rPr lang="it-IT" dirty="0"/>
              <a:t>prestazioni a costi convenienti per l’azienda e</a:t>
            </a:r>
          </a:p>
          <a:p>
            <a:r>
              <a:rPr lang="it-IT" dirty="0"/>
              <a:t>per il cliente.</a:t>
            </a:r>
          </a:p>
          <a:p>
            <a:br>
              <a:rPr lang="it-IT" dirty="0"/>
            </a:br>
            <a:endParaRPr dirty="0"/>
          </a:p>
        </p:txBody>
      </p:sp>
      <p:sp>
        <p:nvSpPr>
          <p:cNvPr id="246" name="Google Shape;246;p36"/>
          <p:cNvSpPr txBox="1">
            <a:spLocks noGrp="1"/>
          </p:cNvSpPr>
          <p:nvPr>
            <p:ph type="subTitle" idx="5"/>
          </p:nvPr>
        </p:nvSpPr>
        <p:spPr>
          <a:xfrm>
            <a:off x="4689181" y="554460"/>
            <a:ext cx="33144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Ricerca di mercato</a:t>
            </a:r>
            <a:endParaRPr dirty="0"/>
          </a:p>
        </p:txBody>
      </p:sp>
      <p:sp>
        <p:nvSpPr>
          <p:cNvPr id="252" name="Google Shape;252;p36"/>
          <p:cNvSpPr/>
          <p:nvPr/>
        </p:nvSpPr>
        <p:spPr>
          <a:xfrm>
            <a:off x="4516281" y="728171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46;p36">
            <a:extLst>
              <a:ext uri="{FF2B5EF4-FFF2-40B4-BE49-F238E27FC236}">
                <a16:creationId xmlns:a16="http://schemas.microsoft.com/office/drawing/2014/main" id="{D37DBCB4-6AEA-03C4-B10B-06344979CD61}"/>
              </a:ext>
            </a:extLst>
          </p:cNvPr>
          <p:cNvSpPr txBox="1">
            <a:spLocks/>
          </p:cNvSpPr>
          <p:nvPr/>
        </p:nvSpPr>
        <p:spPr>
          <a:xfrm>
            <a:off x="965430" y="554460"/>
            <a:ext cx="3314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it-IT" dirty="0"/>
              <a:t>Analisi dei Requisiti Tecnici</a:t>
            </a:r>
          </a:p>
        </p:txBody>
      </p:sp>
      <p:sp>
        <p:nvSpPr>
          <p:cNvPr id="15" name="Google Shape;252;p36">
            <a:extLst>
              <a:ext uri="{FF2B5EF4-FFF2-40B4-BE49-F238E27FC236}">
                <a16:creationId xmlns:a16="http://schemas.microsoft.com/office/drawing/2014/main" id="{11260EED-2FF7-A653-73E6-D4B8E47BF412}"/>
              </a:ext>
            </a:extLst>
          </p:cNvPr>
          <p:cNvSpPr/>
          <p:nvPr/>
        </p:nvSpPr>
        <p:spPr>
          <a:xfrm>
            <a:off x="792530" y="728171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44;p36">
            <a:extLst>
              <a:ext uri="{FF2B5EF4-FFF2-40B4-BE49-F238E27FC236}">
                <a16:creationId xmlns:a16="http://schemas.microsoft.com/office/drawing/2014/main" id="{E4987BE9-5C1F-F7C9-EFCD-43F4194414B4}"/>
              </a:ext>
            </a:extLst>
          </p:cNvPr>
          <p:cNvSpPr txBox="1">
            <a:spLocks/>
          </p:cNvSpPr>
          <p:nvPr/>
        </p:nvSpPr>
        <p:spPr>
          <a:xfrm>
            <a:off x="706644" y="1018808"/>
            <a:ext cx="3314400" cy="3224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it-IT" dirty="0"/>
              <a:t>La selezione dell'hardware (Firewall, Switch,</a:t>
            </a:r>
          </a:p>
          <a:p>
            <a:r>
              <a:rPr lang="it-IT" dirty="0"/>
              <a:t>IDS/IPS, Router) è stata determinata dai </a:t>
            </a:r>
          </a:p>
          <a:p>
            <a:r>
              <a:rPr lang="it-IT" dirty="0"/>
              <a:t>requisiti di sicurezza e segmentazione emersi </a:t>
            </a:r>
          </a:p>
          <a:p>
            <a:r>
              <a:rPr lang="it-IT" dirty="0"/>
              <a:t>in </a:t>
            </a:r>
            <a:r>
              <a:rPr lang="it-IT" b="1" dirty="0">
                <a:solidFill>
                  <a:schemeClr val="accent2"/>
                </a:solidFill>
              </a:rPr>
              <a:t>fase di progettazione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Abbiamo cercato dispositivi capaci di</a:t>
            </a:r>
          </a:p>
          <a:p>
            <a:r>
              <a:rPr lang="it-IT" dirty="0"/>
              <a:t>sostenere il carico delle regole dei firewall e </a:t>
            </a:r>
          </a:p>
          <a:p>
            <a:r>
              <a:rPr lang="it-IT" dirty="0"/>
              <a:t>del funzionamento delle switch senza colli di</a:t>
            </a:r>
          </a:p>
          <a:p>
            <a:r>
              <a:rPr lang="it-IT" dirty="0"/>
              <a:t>bottiglia.</a:t>
            </a:r>
            <a:br>
              <a:rPr lang="it-IT" dirty="0"/>
            </a:br>
            <a:endParaRPr lang="it-IT" dirty="0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3A0BD892-0CE6-4932-92BE-BE226C79BE37}"/>
              </a:ext>
            </a:extLst>
          </p:cNvPr>
          <p:cNvSpPr/>
          <p:nvPr/>
        </p:nvSpPr>
        <p:spPr>
          <a:xfrm>
            <a:off x="2067534" y="3121693"/>
            <a:ext cx="2381057" cy="224379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E26B080A-5792-6AEF-79A2-2E871E471477}"/>
              </a:ext>
            </a:extLst>
          </p:cNvPr>
          <p:cNvSpPr/>
          <p:nvPr/>
        </p:nvSpPr>
        <p:spPr>
          <a:xfrm>
            <a:off x="1313319" y="3209157"/>
            <a:ext cx="1508431" cy="132175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e 21">
            <a:extLst>
              <a:ext uri="{FF2B5EF4-FFF2-40B4-BE49-F238E27FC236}">
                <a16:creationId xmlns:a16="http://schemas.microsoft.com/office/drawing/2014/main" id="{E672B8E0-AFBB-FDE1-1434-E9C3B8B14A4D}"/>
              </a:ext>
            </a:extLst>
          </p:cNvPr>
          <p:cNvSpPr/>
          <p:nvPr/>
        </p:nvSpPr>
        <p:spPr>
          <a:xfrm>
            <a:off x="2527481" y="3804875"/>
            <a:ext cx="1508431" cy="132175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A6465C0E-C8DF-8380-3E7A-B7D04BF53744}"/>
              </a:ext>
            </a:extLst>
          </p:cNvPr>
          <p:cNvSpPr/>
          <p:nvPr/>
        </p:nvSpPr>
        <p:spPr>
          <a:xfrm>
            <a:off x="6631257" y="734433"/>
            <a:ext cx="2148136" cy="2084986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Chi siamo?</a:t>
            </a:r>
            <a:endParaRPr dirty="0"/>
          </a:p>
        </p:txBody>
      </p:sp>
      <p:sp>
        <p:nvSpPr>
          <p:cNvPr id="12" name="Sottotitolo 10">
            <a:extLst>
              <a:ext uri="{FF2B5EF4-FFF2-40B4-BE49-F238E27FC236}">
                <a16:creationId xmlns:a16="http://schemas.microsoft.com/office/drawing/2014/main" id="{CDD50B08-D3B5-F5A0-EBCF-C48A20783481}"/>
              </a:ext>
            </a:extLst>
          </p:cNvPr>
          <p:cNvSpPr txBox="1">
            <a:spLocks/>
          </p:cNvSpPr>
          <p:nvPr/>
        </p:nvSpPr>
        <p:spPr>
          <a:xfrm>
            <a:off x="551321" y="1170125"/>
            <a:ext cx="2659639" cy="41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it-IT" dirty="0">
                <a:solidFill>
                  <a:schemeClr val="accent2"/>
                </a:solidFill>
              </a:rPr>
              <a:t>Team Leader:</a:t>
            </a:r>
            <a:endParaRPr lang="it-IT" b="0" dirty="0">
              <a:solidFill>
                <a:schemeClr val="accent2"/>
              </a:solidFill>
            </a:endParaRPr>
          </a:p>
        </p:txBody>
      </p:sp>
      <p:sp>
        <p:nvSpPr>
          <p:cNvPr id="13" name="Sottotitolo 10">
            <a:extLst>
              <a:ext uri="{FF2B5EF4-FFF2-40B4-BE49-F238E27FC236}">
                <a16:creationId xmlns:a16="http://schemas.microsoft.com/office/drawing/2014/main" id="{ED3220D4-1BA5-74ED-69FE-1503A1C28D07}"/>
              </a:ext>
            </a:extLst>
          </p:cNvPr>
          <p:cNvSpPr txBox="1">
            <a:spLocks/>
          </p:cNvSpPr>
          <p:nvPr/>
        </p:nvSpPr>
        <p:spPr>
          <a:xfrm>
            <a:off x="551320" y="1412060"/>
            <a:ext cx="2659639" cy="41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it-IT" sz="1600" b="0" dirty="0"/>
              <a:t>Amin El </a:t>
            </a:r>
            <a:r>
              <a:rPr lang="it-IT" sz="1600" b="0" dirty="0" err="1"/>
              <a:t>Kassimi</a:t>
            </a:r>
            <a:endParaRPr lang="it-IT" b="0" dirty="0"/>
          </a:p>
        </p:txBody>
      </p:sp>
      <p:sp>
        <p:nvSpPr>
          <p:cNvPr id="14" name="Sottotitolo 10">
            <a:extLst>
              <a:ext uri="{FF2B5EF4-FFF2-40B4-BE49-F238E27FC236}">
                <a16:creationId xmlns:a16="http://schemas.microsoft.com/office/drawing/2014/main" id="{96E0D8D6-6C04-6F0B-4831-B44522B88ED1}"/>
              </a:ext>
            </a:extLst>
          </p:cNvPr>
          <p:cNvSpPr txBox="1">
            <a:spLocks/>
          </p:cNvSpPr>
          <p:nvPr/>
        </p:nvSpPr>
        <p:spPr>
          <a:xfrm>
            <a:off x="551319" y="1904448"/>
            <a:ext cx="2659639" cy="41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it-IT" dirty="0">
                <a:solidFill>
                  <a:schemeClr val="accent2"/>
                </a:solidFill>
              </a:rPr>
              <a:t>Team </a:t>
            </a:r>
            <a:r>
              <a:rPr lang="it-IT" dirty="0" err="1">
                <a:solidFill>
                  <a:schemeClr val="accent2"/>
                </a:solidFill>
              </a:rPr>
              <a:t>Members</a:t>
            </a:r>
            <a:r>
              <a:rPr lang="it-IT" dirty="0">
                <a:solidFill>
                  <a:schemeClr val="accent2"/>
                </a:solidFill>
              </a:rPr>
              <a:t>:</a:t>
            </a:r>
            <a:endParaRPr lang="it-IT" b="0" dirty="0">
              <a:solidFill>
                <a:schemeClr val="accent2"/>
              </a:solidFill>
            </a:endParaRPr>
          </a:p>
        </p:txBody>
      </p:sp>
      <p:sp>
        <p:nvSpPr>
          <p:cNvPr id="15" name="Sottotitolo 10">
            <a:extLst>
              <a:ext uri="{FF2B5EF4-FFF2-40B4-BE49-F238E27FC236}">
                <a16:creationId xmlns:a16="http://schemas.microsoft.com/office/drawing/2014/main" id="{79523D83-9F96-24AC-7161-00C965624534}"/>
              </a:ext>
            </a:extLst>
          </p:cNvPr>
          <p:cNvSpPr txBox="1">
            <a:spLocks/>
          </p:cNvSpPr>
          <p:nvPr/>
        </p:nvSpPr>
        <p:spPr>
          <a:xfrm>
            <a:off x="551320" y="2146383"/>
            <a:ext cx="2567645" cy="1883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it-IT" sz="1600" b="0" dirty="0">
                <a:solidFill>
                  <a:schemeClr val="tx1"/>
                </a:solidFill>
              </a:rPr>
              <a:t>Sergio Falcone,</a:t>
            </a:r>
          </a:p>
          <a:p>
            <a:r>
              <a:rPr lang="it-IT" sz="1600" b="0" dirty="0">
                <a:solidFill>
                  <a:schemeClr val="tx1"/>
                </a:solidFill>
              </a:rPr>
              <a:t>Leonardo Takeshi</a:t>
            </a:r>
          </a:p>
          <a:p>
            <a:r>
              <a:rPr lang="it-IT" sz="1600" b="0" dirty="0" err="1">
                <a:solidFill>
                  <a:schemeClr val="tx1"/>
                </a:solidFill>
              </a:rPr>
              <a:t>Chiaverini</a:t>
            </a:r>
            <a:r>
              <a:rPr lang="it-IT" sz="1600" b="0" dirty="0">
                <a:solidFill>
                  <a:schemeClr val="tx1"/>
                </a:solidFill>
              </a:rPr>
              <a:t>,</a:t>
            </a:r>
          </a:p>
          <a:p>
            <a:r>
              <a:rPr lang="it-IT" sz="1600" b="0" dirty="0">
                <a:solidFill>
                  <a:schemeClr val="tx1"/>
                </a:solidFill>
              </a:rPr>
              <a:t>Bartolomeo Tarantino,</a:t>
            </a:r>
          </a:p>
          <a:p>
            <a:r>
              <a:rPr lang="it-IT" sz="1600" b="0" dirty="0">
                <a:solidFill>
                  <a:schemeClr val="tx1"/>
                </a:solidFill>
              </a:rPr>
              <a:t>Josh Van Edward</a:t>
            </a:r>
          </a:p>
          <a:p>
            <a:r>
              <a:rPr lang="it-IT" sz="1600" b="0" dirty="0">
                <a:solidFill>
                  <a:schemeClr val="tx1"/>
                </a:solidFill>
              </a:rPr>
              <a:t>Abanico,</a:t>
            </a:r>
          </a:p>
          <a:p>
            <a:r>
              <a:rPr lang="it-IT" sz="1600" b="0" dirty="0">
                <a:solidFill>
                  <a:schemeClr val="tx1"/>
                </a:solidFill>
              </a:rPr>
              <a:t>Nicolò Cali</a:t>
            </a:r>
          </a:p>
        </p:txBody>
      </p:sp>
      <p:pic>
        <p:nvPicPr>
          <p:cNvPr id="20" name="Immagine 19" descr="Immagine che contiene testo, schermata, Elementi grafici, design&#10;&#10;Il contenuto generato dall'IA potrebbe non essere corretto.">
            <a:extLst>
              <a:ext uri="{FF2B5EF4-FFF2-40B4-BE49-F238E27FC236}">
                <a16:creationId xmlns:a16="http://schemas.microsoft.com/office/drawing/2014/main" id="{C4F8813B-6448-E656-7FAA-C32D307E0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965" y="1307133"/>
            <a:ext cx="5210243" cy="293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316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2147" b="32144"/>
          <a:stretch/>
        </p:blipFill>
        <p:spPr>
          <a:xfrm>
            <a:off x="0" y="0"/>
            <a:ext cx="9144003" cy="2176199"/>
          </a:xfrm>
          <a:prstGeom prst="rect">
            <a:avLst/>
          </a:prstGeom>
        </p:spPr>
      </p:pic>
      <p:sp>
        <p:nvSpPr>
          <p:cNvPr id="13" name="Google Shape;211;p33">
            <a:extLst>
              <a:ext uri="{FF2B5EF4-FFF2-40B4-BE49-F238E27FC236}">
                <a16:creationId xmlns:a16="http://schemas.microsoft.com/office/drawing/2014/main" id="{16DC72E7-7F17-7E1E-6F64-DCF7FC171E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062" y="2775436"/>
            <a:ext cx="6642287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dirty="0"/>
              <a:t>		Conclusione</a:t>
            </a:r>
          </a:p>
        </p:txBody>
      </p:sp>
      <p:sp>
        <p:nvSpPr>
          <p:cNvPr id="14" name="Google Shape;212;p33">
            <a:extLst>
              <a:ext uri="{FF2B5EF4-FFF2-40B4-BE49-F238E27FC236}">
                <a16:creationId xmlns:a16="http://schemas.microsoft.com/office/drawing/2014/main" id="{F54DB5B2-749D-D6B4-CB0F-9483CB2D1900}"/>
              </a:ext>
            </a:extLst>
          </p:cNvPr>
          <p:cNvSpPr txBox="1">
            <a:spLocks/>
          </p:cNvSpPr>
          <p:nvPr/>
        </p:nvSpPr>
        <p:spPr>
          <a:xfrm>
            <a:off x="1446062" y="2775436"/>
            <a:ext cx="2046600" cy="16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rtl="0">
              <a:buClrTx/>
              <a:buFontTx/>
            </a:pPr>
            <a:r>
              <a:rPr lang="en" sz="8000" b="1" dirty="0">
                <a:solidFill>
                  <a:schemeClr val="accent2"/>
                </a:solidFill>
                <a:latin typeface="Doppio One" panose="020B0604020202020204" charset="0"/>
              </a:rPr>
              <a:t>04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8"/>
          <p:cNvSpPr txBox="1">
            <a:spLocks noGrp="1"/>
          </p:cNvSpPr>
          <p:nvPr>
            <p:ph type="subTitle" idx="1"/>
          </p:nvPr>
        </p:nvSpPr>
        <p:spPr>
          <a:xfrm>
            <a:off x="713325" y="1940455"/>
            <a:ext cx="4096800" cy="11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 b="1" dirty="0">
                <a:latin typeface="Doppio One"/>
                <a:ea typeface="Doppio One"/>
                <a:cs typeface="Doppio One"/>
                <a:sym typeface="Doppio One"/>
              </a:rPr>
              <a:t>Do you have any questions?</a:t>
            </a:r>
            <a:endParaRPr sz="1800" b="1" dirty="0">
              <a:latin typeface="Doppio One"/>
              <a:ea typeface="Doppio One"/>
              <a:cs typeface="Doppio One"/>
              <a:sym typeface="Doppio One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 dirty="0">
                <a:latin typeface="Encode Sans"/>
                <a:ea typeface="Encode Sans"/>
                <a:cs typeface="Encode Sans"/>
                <a:sym typeface="Encode Sans"/>
              </a:rPr>
              <a:t>info@spegnietriaccendi.com</a:t>
            </a:r>
            <a:endParaRPr sz="1200" dirty="0">
              <a:latin typeface="Encode Sans"/>
              <a:ea typeface="Encode Sans"/>
              <a:cs typeface="Encode Sans"/>
              <a:sym typeface="Encod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 dirty="0">
                <a:latin typeface="Encode Sans"/>
                <a:ea typeface="Encode Sans"/>
                <a:cs typeface="Encode Sans"/>
                <a:sym typeface="Encode Sans"/>
              </a:rPr>
              <a:t>+39 333 333 3333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 dirty="0">
                <a:latin typeface="Encode Sans"/>
                <a:ea typeface="Encode Sans"/>
                <a:cs typeface="Encode Sans"/>
                <a:sym typeface="Encode Sans"/>
              </a:rPr>
              <a:t>spegnietriaccendi.com</a:t>
            </a:r>
            <a:endParaRPr dirty="0"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405" name="Google Shape;405;p48"/>
          <p:cNvSpPr txBox="1">
            <a:spLocks noGrp="1"/>
          </p:cNvSpPr>
          <p:nvPr>
            <p:ph type="ctrTitle"/>
          </p:nvPr>
        </p:nvSpPr>
        <p:spPr>
          <a:xfrm>
            <a:off x="713225" y="1021730"/>
            <a:ext cx="4096800" cy="92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Grazie!</a:t>
            </a:r>
            <a:endParaRPr dirty="0"/>
          </a:p>
        </p:txBody>
      </p:sp>
      <p:pic>
        <p:nvPicPr>
          <p:cNvPr id="406" name="Google Shape;406;p4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-130" r="129"/>
          <a:stretch/>
        </p:blipFill>
        <p:spPr>
          <a:xfrm>
            <a:off x="5715875" y="0"/>
            <a:ext cx="3428201" cy="5143501"/>
          </a:xfrm>
          <a:prstGeom prst="rect">
            <a:avLst/>
          </a:prstGeom>
        </p:spPr>
      </p:pic>
      <p:sp>
        <p:nvSpPr>
          <p:cNvPr id="407" name="Google Shape;407;p48"/>
          <p:cNvSpPr txBox="1"/>
          <p:nvPr/>
        </p:nvSpPr>
        <p:spPr>
          <a:xfrm>
            <a:off x="713225" y="3572841"/>
            <a:ext cx="4096800" cy="52224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408" name="Google Shape;408;p48"/>
          <p:cNvSpPr/>
          <p:nvPr/>
        </p:nvSpPr>
        <p:spPr>
          <a:xfrm>
            <a:off x="1619655" y="3349766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" name="Google Shape;409;p48"/>
          <p:cNvGrpSpPr/>
          <p:nvPr/>
        </p:nvGrpSpPr>
        <p:grpSpPr>
          <a:xfrm>
            <a:off x="2265362" y="3349957"/>
            <a:ext cx="346056" cy="345674"/>
            <a:chOff x="3303268" y="3817349"/>
            <a:chExt cx="346056" cy="345674"/>
          </a:xfrm>
        </p:grpSpPr>
        <p:sp>
          <p:nvSpPr>
            <p:cNvPr id="410" name="Google Shape;410;p4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" name="Google Shape;414;p48"/>
          <p:cNvGrpSpPr/>
          <p:nvPr/>
        </p:nvGrpSpPr>
        <p:grpSpPr>
          <a:xfrm>
            <a:off x="2911450" y="3349957"/>
            <a:ext cx="346056" cy="345674"/>
            <a:chOff x="3752358" y="3817349"/>
            <a:chExt cx="346056" cy="345674"/>
          </a:xfrm>
        </p:grpSpPr>
        <p:sp>
          <p:nvSpPr>
            <p:cNvPr id="415" name="Google Shape;415;p4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48"/>
          <p:cNvGrpSpPr/>
          <p:nvPr/>
        </p:nvGrpSpPr>
        <p:grpSpPr>
          <a:xfrm>
            <a:off x="3557539" y="3349957"/>
            <a:ext cx="346056" cy="345674"/>
            <a:chOff x="2238181" y="4120624"/>
            <a:chExt cx="346056" cy="345674"/>
          </a:xfrm>
        </p:grpSpPr>
        <p:grpSp>
          <p:nvGrpSpPr>
            <p:cNvPr id="420" name="Google Shape;420;p48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421" name="Google Shape;421;p48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48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3" name="Google Shape;423;p48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487038" y="687247"/>
            <a:ext cx="54589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88" name="Google Shape;188;p31"/>
          <p:cNvSpPr txBox="1">
            <a:spLocks noGrp="1"/>
          </p:cNvSpPr>
          <p:nvPr>
            <p:ph type="title" idx="2"/>
          </p:nvPr>
        </p:nvSpPr>
        <p:spPr>
          <a:xfrm>
            <a:off x="1522006" y="1707547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9" name="Google Shape;189;p31"/>
          <p:cNvSpPr txBox="1">
            <a:spLocks noGrp="1"/>
          </p:cNvSpPr>
          <p:nvPr>
            <p:ph type="title" idx="3"/>
          </p:nvPr>
        </p:nvSpPr>
        <p:spPr>
          <a:xfrm>
            <a:off x="4135006" y="301278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04</a:t>
            </a:r>
            <a:endParaRPr b="0" dirty="0"/>
          </a:p>
        </p:txBody>
      </p:sp>
      <p:sp>
        <p:nvSpPr>
          <p:cNvPr id="190" name="Google Shape;190;p31"/>
          <p:cNvSpPr txBox="1">
            <a:spLocks noGrp="1"/>
          </p:cNvSpPr>
          <p:nvPr>
            <p:ph type="title" idx="4"/>
          </p:nvPr>
        </p:nvSpPr>
        <p:spPr>
          <a:xfrm>
            <a:off x="4108006" y="1707547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92" name="Google Shape;192;p31"/>
          <p:cNvSpPr txBox="1">
            <a:spLocks noGrp="1"/>
          </p:cNvSpPr>
          <p:nvPr>
            <p:ph type="title" idx="6"/>
          </p:nvPr>
        </p:nvSpPr>
        <p:spPr>
          <a:xfrm>
            <a:off x="1576006" y="301285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94" name="Google Shape;194;p31"/>
          <p:cNvSpPr txBox="1">
            <a:spLocks noGrp="1"/>
          </p:cNvSpPr>
          <p:nvPr>
            <p:ph type="subTitle" idx="1"/>
          </p:nvPr>
        </p:nvSpPr>
        <p:spPr>
          <a:xfrm>
            <a:off x="623356" y="2261889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Configurazione Rete</a:t>
            </a:r>
            <a:endParaRPr dirty="0"/>
          </a:p>
        </p:txBody>
      </p:sp>
      <p:sp>
        <p:nvSpPr>
          <p:cNvPr id="195" name="Google Shape;195;p31"/>
          <p:cNvSpPr txBox="1">
            <a:spLocks noGrp="1"/>
          </p:cNvSpPr>
          <p:nvPr>
            <p:ph type="subTitle" idx="8"/>
          </p:nvPr>
        </p:nvSpPr>
        <p:spPr>
          <a:xfrm>
            <a:off x="3209356" y="2261889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Certificazione Rete</a:t>
            </a:r>
            <a:endParaRPr dirty="0"/>
          </a:p>
        </p:txBody>
      </p:sp>
      <p:sp>
        <p:nvSpPr>
          <p:cNvPr id="196" name="Google Shape;196;p31"/>
          <p:cNvSpPr txBox="1">
            <a:spLocks noGrp="1"/>
          </p:cNvSpPr>
          <p:nvPr>
            <p:ph type="subTitle" idx="9"/>
          </p:nvPr>
        </p:nvSpPr>
        <p:spPr>
          <a:xfrm>
            <a:off x="677356" y="3567198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Ricerca e Preventivo</a:t>
            </a:r>
            <a:endParaRPr dirty="0"/>
          </a:p>
        </p:txBody>
      </p:sp>
      <p:sp>
        <p:nvSpPr>
          <p:cNvPr id="197" name="Google Shape;197;p31"/>
          <p:cNvSpPr txBox="1">
            <a:spLocks noGrp="1"/>
          </p:cNvSpPr>
          <p:nvPr>
            <p:ph type="subTitle" idx="13"/>
          </p:nvPr>
        </p:nvSpPr>
        <p:spPr>
          <a:xfrm>
            <a:off x="3236356" y="3567198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it-IT" b="0" dirty="0"/>
              <a:t>Conclusione</a:t>
            </a:r>
          </a:p>
        </p:txBody>
      </p:sp>
      <p:pic>
        <p:nvPicPr>
          <p:cNvPr id="10" name="Google Shape;289;p38">
            <a:extLst>
              <a:ext uri="{FF2B5EF4-FFF2-40B4-BE49-F238E27FC236}">
                <a16:creationId xmlns:a16="http://schemas.microsoft.com/office/drawing/2014/main" id="{C6867303-9312-B0D2-A414-88962842F45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1475" r="1475"/>
          <a:stretch/>
        </p:blipFill>
        <p:spPr>
          <a:xfrm>
            <a:off x="5946000" y="371707"/>
            <a:ext cx="2750636" cy="440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dirty="0"/>
              <a:t>Configurazione Rete</a:t>
            </a:r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13" name="Google Shape;213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37146" b="27145"/>
          <a:stretch/>
        </p:blipFill>
        <p:spPr>
          <a:xfrm>
            <a:off x="5" y="2967300"/>
            <a:ext cx="9144003" cy="217619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e 6">
            <a:extLst>
              <a:ext uri="{FF2B5EF4-FFF2-40B4-BE49-F238E27FC236}">
                <a16:creationId xmlns:a16="http://schemas.microsoft.com/office/drawing/2014/main" id="{7FB100CC-EC80-56B7-1EB7-09FEFB48C05A}"/>
              </a:ext>
            </a:extLst>
          </p:cNvPr>
          <p:cNvSpPr/>
          <p:nvPr/>
        </p:nvSpPr>
        <p:spPr>
          <a:xfrm>
            <a:off x="7160416" y="3330381"/>
            <a:ext cx="2381057" cy="224379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4" name="Google Shape;204;p32"/>
          <p:cNvSpPr txBox="1">
            <a:spLocks noGrp="1"/>
          </p:cNvSpPr>
          <p:nvPr>
            <p:ph type="title"/>
          </p:nvPr>
        </p:nvSpPr>
        <p:spPr>
          <a:xfrm>
            <a:off x="4511066" y="1081388"/>
            <a:ext cx="4031769" cy="6732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TOPOLOGIA DELLA RETE</a:t>
            </a:r>
            <a:endParaRPr sz="2800" dirty="0"/>
          </a:p>
        </p:txBody>
      </p:sp>
      <p:sp>
        <p:nvSpPr>
          <p:cNvPr id="205" name="Google Shape;205;p32"/>
          <p:cNvSpPr txBox="1">
            <a:spLocks noGrp="1"/>
          </p:cNvSpPr>
          <p:nvPr>
            <p:ph type="subTitle" idx="1"/>
          </p:nvPr>
        </p:nvSpPr>
        <p:spPr>
          <a:xfrm>
            <a:off x="4379550" y="1911892"/>
            <a:ext cx="4294800" cy="21502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  <a:buNone/>
            </a:pPr>
            <a:r>
              <a:rPr lang="it-IT" dirty="0"/>
              <a:t>L’infrastruttura di rete è progettata secondo un’architettura gerarchica e segmentata, basata sulla separazione tra </a:t>
            </a:r>
            <a:r>
              <a:rPr lang="it-IT" b="1" dirty="0">
                <a:solidFill>
                  <a:schemeClr val="accent2"/>
                </a:solidFill>
              </a:rPr>
              <a:t>LAN, DMZ e WAN</a:t>
            </a:r>
            <a:r>
              <a:rPr lang="it-IT" dirty="0"/>
              <a:t>.</a:t>
            </a:r>
          </a:p>
          <a:p>
            <a:pPr marL="0" lvl="0" indent="0">
              <a:buSzPts val="1100"/>
              <a:buNone/>
            </a:pPr>
            <a:br>
              <a:rPr lang="it-IT" dirty="0"/>
            </a:br>
            <a:r>
              <a:rPr lang="it-IT" dirty="0"/>
              <a:t>Il </a:t>
            </a:r>
            <a:r>
              <a:rPr lang="it-IT" b="1" dirty="0">
                <a:solidFill>
                  <a:schemeClr val="accent2"/>
                </a:solidFill>
              </a:rPr>
              <a:t>firewall perimetrale </a:t>
            </a:r>
            <a:r>
              <a:rPr lang="it-IT" dirty="0"/>
              <a:t>protegge l’accesso verso Internet, la DMZ ospita i servizi esposti, mentre la LAN è dedicata alla rete interna degli utenti.</a:t>
            </a:r>
          </a:p>
          <a:p>
            <a:pPr marL="0" lvl="0" indent="0">
              <a:buSzPts val="1100"/>
              <a:buNone/>
            </a:pPr>
            <a:br>
              <a:rPr lang="it-IT" dirty="0"/>
            </a:br>
            <a:r>
              <a:rPr lang="it-IT" dirty="0"/>
              <a:t>Questa struttura consente una gestione ordinata del traffico e un miglior </a:t>
            </a:r>
            <a:r>
              <a:rPr lang="it-IT" b="1" dirty="0">
                <a:solidFill>
                  <a:schemeClr val="accent2"/>
                </a:solidFill>
              </a:rPr>
              <a:t>controllo</a:t>
            </a:r>
            <a:r>
              <a:rPr lang="it-IT" dirty="0"/>
              <a:t> della sicurezza.</a:t>
            </a:r>
            <a:endParaRPr dirty="0"/>
          </a:p>
        </p:txBody>
      </p:sp>
      <p:pic>
        <p:nvPicPr>
          <p:cNvPr id="6" name="Segnaposto immagine 5" descr="Immagine che contiene testo, diagramma, linea, schermata&#10;&#10;Il contenuto generato dall'IA potrebbe non essere corretto.">
            <a:extLst>
              <a:ext uri="{FF2B5EF4-FFF2-40B4-BE49-F238E27FC236}">
                <a16:creationId xmlns:a16="http://schemas.microsoft.com/office/drawing/2014/main" id="{3D4E228C-3FBE-1167-FA84-E2EBC7AFA97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-851" r="887"/>
          <a:stretch>
            <a:fillRect/>
          </a:stretch>
        </p:blipFill>
        <p:spPr>
          <a:xfrm>
            <a:off x="285523" y="490705"/>
            <a:ext cx="3672767" cy="4162090"/>
          </a:xfr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03">
          <a:extLst>
            <a:ext uri="{FF2B5EF4-FFF2-40B4-BE49-F238E27FC236}">
              <a16:creationId xmlns:a16="http://schemas.microsoft.com/office/drawing/2014/main" id="{9E19F133-8263-11C0-C761-BE87F4F3E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>
            <a:extLst>
              <a:ext uri="{FF2B5EF4-FFF2-40B4-BE49-F238E27FC236}">
                <a16:creationId xmlns:a16="http://schemas.microsoft.com/office/drawing/2014/main" id="{3B2CBA92-DE7F-345B-C6A0-BA6A51219A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200" y="508000"/>
            <a:ext cx="5328146" cy="5791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it-IT" sz="2800" dirty="0"/>
              <a:t>SEGMENTAZIONE DELLA RETE</a:t>
            </a:r>
            <a:endParaRPr sz="3600" dirty="0"/>
          </a:p>
        </p:txBody>
      </p:sp>
      <p:sp>
        <p:nvSpPr>
          <p:cNvPr id="205" name="Google Shape;205;p32">
            <a:extLst>
              <a:ext uri="{FF2B5EF4-FFF2-40B4-BE49-F238E27FC236}">
                <a16:creationId xmlns:a16="http://schemas.microsoft.com/office/drawing/2014/main" id="{14E27D95-DE39-E180-C0CD-EA31FC5C22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7200" y="1164481"/>
            <a:ext cx="4294800" cy="2018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  <a:buNone/>
            </a:pPr>
            <a:r>
              <a:rPr lang="it-IT" dirty="0"/>
              <a:t>La rete interna è segmentata logicamente tramite </a:t>
            </a:r>
            <a:r>
              <a:rPr lang="it-IT" b="1" dirty="0">
                <a:solidFill>
                  <a:schemeClr val="accent2"/>
                </a:solidFill>
              </a:rPr>
              <a:t>VLAN</a:t>
            </a:r>
            <a:r>
              <a:rPr lang="it-IT" dirty="0"/>
              <a:t>, una per ciascun piano dell’edificio.</a:t>
            </a:r>
          </a:p>
          <a:p>
            <a:pPr marL="0" lvl="0" indent="0">
              <a:buSzPts val="1100"/>
              <a:buNone/>
            </a:pPr>
            <a:br>
              <a:rPr lang="it-IT" dirty="0"/>
            </a:br>
            <a:r>
              <a:rPr lang="it-IT" dirty="0"/>
              <a:t>La segmentazione permette di </a:t>
            </a:r>
            <a:r>
              <a:rPr lang="it-IT" b="1" dirty="0">
                <a:solidFill>
                  <a:schemeClr val="accent2"/>
                </a:solidFill>
              </a:rPr>
              <a:t>isolare</a:t>
            </a:r>
            <a:r>
              <a:rPr lang="it-IT" dirty="0"/>
              <a:t> i domini di broadcast e </a:t>
            </a:r>
            <a:r>
              <a:rPr lang="it-IT" b="1" dirty="0">
                <a:solidFill>
                  <a:schemeClr val="accent2"/>
                </a:solidFill>
              </a:rPr>
              <a:t>limitare</a:t>
            </a:r>
            <a:r>
              <a:rPr lang="it-IT" dirty="0"/>
              <a:t> la propagazione di eventuali problemi o </a:t>
            </a:r>
            <a:r>
              <a:rPr lang="it-IT" b="1" dirty="0">
                <a:solidFill>
                  <a:schemeClr val="accent2"/>
                </a:solidFill>
              </a:rPr>
              <a:t>attacchi</a:t>
            </a:r>
            <a:r>
              <a:rPr lang="it-IT" dirty="0"/>
              <a:t> interni.</a:t>
            </a:r>
          </a:p>
          <a:p>
            <a:pPr marL="0" lvl="0" indent="0">
              <a:buSzPts val="1100"/>
              <a:buNone/>
            </a:pPr>
            <a:br>
              <a:rPr lang="it-IT" dirty="0"/>
            </a:br>
            <a:r>
              <a:rPr lang="it-IT" dirty="0"/>
              <a:t>È inoltre prevista una VLAN di management, separata dalle VLAN utente, dedicata al monitoraggio e al controllo dell’infrastruttura di rete.</a:t>
            </a:r>
            <a:endParaRPr dirty="0"/>
          </a:p>
        </p:txBody>
      </p:sp>
      <p:pic>
        <p:nvPicPr>
          <p:cNvPr id="5" name="Immagine 4" descr="Immagine che contiene testo, Carattere, numero, linea&#10;&#10;Il contenuto generato dall'IA potrebbe non essere corretto.">
            <a:extLst>
              <a:ext uri="{FF2B5EF4-FFF2-40B4-BE49-F238E27FC236}">
                <a16:creationId xmlns:a16="http://schemas.microsoft.com/office/drawing/2014/main" id="{0D13ED61-886B-1592-EAA2-45D63129F3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417" r="60167"/>
          <a:stretch>
            <a:fillRect/>
          </a:stretch>
        </p:blipFill>
        <p:spPr>
          <a:xfrm>
            <a:off x="5032730" y="1287841"/>
            <a:ext cx="3250297" cy="3023963"/>
          </a:xfrm>
          <a:prstGeom prst="rect">
            <a:avLst/>
          </a:prstGeom>
        </p:spPr>
      </p:pic>
      <p:sp>
        <p:nvSpPr>
          <p:cNvPr id="7" name="Ovale 6">
            <a:extLst>
              <a:ext uri="{FF2B5EF4-FFF2-40B4-BE49-F238E27FC236}">
                <a16:creationId xmlns:a16="http://schemas.microsoft.com/office/drawing/2014/main" id="{E95998D0-6DF8-BCE4-4A97-DB01784D9913}"/>
              </a:ext>
            </a:extLst>
          </p:cNvPr>
          <p:cNvSpPr/>
          <p:nvPr/>
        </p:nvSpPr>
        <p:spPr>
          <a:xfrm>
            <a:off x="-727842" y="3368475"/>
            <a:ext cx="3508214" cy="2979356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6211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xfrm>
            <a:off x="720000" y="47610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sz="2800" dirty="0"/>
              <a:t>INDIRIZZAMENTO IP</a:t>
            </a:r>
            <a:br>
              <a:rPr lang="it-IT" sz="2800" b="0" dirty="0"/>
            </a:br>
            <a:endParaRPr sz="2800" dirty="0"/>
          </a:p>
        </p:txBody>
      </p:sp>
      <p:sp>
        <p:nvSpPr>
          <p:cNvPr id="232" name="Google Shape;232;p35"/>
          <p:cNvSpPr txBox="1">
            <a:spLocks noGrp="1"/>
          </p:cNvSpPr>
          <p:nvPr>
            <p:ph type="subTitle" idx="1"/>
          </p:nvPr>
        </p:nvSpPr>
        <p:spPr>
          <a:xfrm>
            <a:off x="550240" y="1220309"/>
            <a:ext cx="668664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t-IT" dirty="0"/>
              <a:t>Per ogni VLAN è previsto un indirizzamento </a:t>
            </a:r>
            <a:r>
              <a:rPr lang="it-IT" b="1" dirty="0">
                <a:solidFill>
                  <a:schemeClr val="accent2"/>
                </a:solidFill>
              </a:rPr>
              <a:t>IP dedicato</a:t>
            </a:r>
            <a:r>
              <a:rPr lang="it-IT" dirty="0"/>
              <a:t>.</a:t>
            </a:r>
          </a:p>
          <a:p>
            <a:pPr marL="0" lvl="0" indent="0"/>
            <a:br>
              <a:rPr lang="it-IT" dirty="0"/>
            </a:br>
            <a:r>
              <a:rPr lang="it-IT" dirty="0"/>
              <a:t>Le VLAN utente utilizzano assegnazione dinamica degli indirizzi tramite </a:t>
            </a:r>
            <a:r>
              <a:rPr lang="it-IT" b="1" dirty="0">
                <a:solidFill>
                  <a:schemeClr val="accent2"/>
                </a:solidFill>
              </a:rPr>
              <a:t>DHCP</a:t>
            </a:r>
            <a:r>
              <a:rPr lang="it-IT" dirty="0"/>
              <a:t>, mentre la VLAN di management adotta indirizzi statici per garantire stabilità e raggiungibilità degli apparati di rete.</a:t>
            </a:r>
          </a:p>
          <a:p>
            <a:pPr marL="0" lvl="0" indent="0"/>
            <a:br>
              <a:rPr lang="it-IT" dirty="0"/>
            </a:br>
            <a:r>
              <a:rPr lang="it-IT" dirty="0"/>
              <a:t>Questa scelta </a:t>
            </a:r>
            <a:r>
              <a:rPr lang="it-IT" b="1" dirty="0">
                <a:solidFill>
                  <a:schemeClr val="accent2"/>
                </a:solidFill>
              </a:rPr>
              <a:t>semplifica</a:t>
            </a:r>
            <a:r>
              <a:rPr lang="it-IT" dirty="0"/>
              <a:t> la </a:t>
            </a:r>
            <a:r>
              <a:rPr lang="it-IT" b="1" dirty="0">
                <a:solidFill>
                  <a:schemeClr val="accent2"/>
                </a:solidFill>
              </a:rPr>
              <a:t>gestione</a:t>
            </a:r>
            <a:r>
              <a:rPr lang="it-IT" dirty="0"/>
              <a:t> e il </a:t>
            </a:r>
            <a:r>
              <a:rPr lang="it-IT" b="1" dirty="0">
                <a:solidFill>
                  <a:schemeClr val="accent2"/>
                </a:solidFill>
              </a:rPr>
              <a:t>controllo</a:t>
            </a:r>
            <a:r>
              <a:rPr lang="it-IT" dirty="0"/>
              <a:t> dell’infrastruttura.</a:t>
            </a:r>
            <a:endParaRPr dirty="0"/>
          </a:p>
        </p:txBody>
      </p:sp>
      <p:pic>
        <p:nvPicPr>
          <p:cNvPr id="18" name="Immagine 17" descr="Immagine che contiene testo, Carattere, numero, linea&#10;&#10;Il contenuto generato dall'IA potrebbe non essere corretto.">
            <a:extLst>
              <a:ext uri="{FF2B5EF4-FFF2-40B4-BE49-F238E27FC236}">
                <a16:creationId xmlns:a16="http://schemas.microsoft.com/office/drawing/2014/main" id="{41353C43-0161-0B78-BDFE-52A3CDC399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23" r="-1"/>
          <a:stretch>
            <a:fillRect/>
          </a:stretch>
        </p:blipFill>
        <p:spPr>
          <a:xfrm>
            <a:off x="136587" y="2570240"/>
            <a:ext cx="5800504" cy="1466700"/>
          </a:xfrm>
          <a:prstGeom prst="rect">
            <a:avLst/>
          </a:prstGeom>
        </p:spPr>
      </p:pic>
      <p:pic>
        <p:nvPicPr>
          <p:cNvPr id="20" name="Immagine 19" descr="Immagine che contiene testo, schermata, numero, Carattere&#10;&#10;Il contenuto generato dall'IA potrebbe non essere corretto.">
            <a:extLst>
              <a:ext uri="{FF2B5EF4-FFF2-40B4-BE49-F238E27FC236}">
                <a16:creationId xmlns:a16="http://schemas.microsoft.com/office/drawing/2014/main" id="{30B9DA00-D1BC-9BCF-0960-30BD719D2A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693"/>
          <a:stretch>
            <a:fillRect/>
          </a:stretch>
        </p:blipFill>
        <p:spPr>
          <a:xfrm>
            <a:off x="6127200" y="3402063"/>
            <a:ext cx="2686586" cy="1418986"/>
          </a:xfrm>
          <a:prstGeom prst="rect">
            <a:avLst/>
          </a:prstGeom>
        </p:spPr>
      </p:pic>
      <p:cxnSp>
        <p:nvCxnSpPr>
          <p:cNvPr id="22" name="Connettore curvo 21">
            <a:extLst>
              <a:ext uri="{FF2B5EF4-FFF2-40B4-BE49-F238E27FC236}">
                <a16:creationId xmlns:a16="http://schemas.microsoft.com/office/drawing/2014/main" id="{711B88F0-81DA-85E4-E9BF-9EEFE4C99E0A}"/>
              </a:ext>
            </a:extLst>
          </p:cNvPr>
          <p:cNvCxnSpPr>
            <a:cxnSpLocks/>
          </p:cNvCxnSpPr>
          <p:nvPr/>
        </p:nvCxnSpPr>
        <p:spPr>
          <a:xfrm>
            <a:off x="5739766" y="2769136"/>
            <a:ext cx="704233" cy="63292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6" name="Ovale 25">
            <a:extLst>
              <a:ext uri="{FF2B5EF4-FFF2-40B4-BE49-F238E27FC236}">
                <a16:creationId xmlns:a16="http://schemas.microsoft.com/office/drawing/2014/main" id="{BF3CA2DA-7C89-2442-4E61-CE3CB1912501}"/>
              </a:ext>
            </a:extLst>
          </p:cNvPr>
          <p:cNvSpPr/>
          <p:nvPr/>
        </p:nvSpPr>
        <p:spPr>
          <a:xfrm>
            <a:off x="7948215" y="106116"/>
            <a:ext cx="1101975" cy="111419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>
          <a:extLst>
            <a:ext uri="{FF2B5EF4-FFF2-40B4-BE49-F238E27FC236}">
              <a16:creationId xmlns:a16="http://schemas.microsoft.com/office/drawing/2014/main" id="{0A390CC3-BAEE-AAC4-827C-371D8C1CB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>
            <a:extLst>
              <a:ext uri="{FF2B5EF4-FFF2-40B4-BE49-F238E27FC236}">
                <a16:creationId xmlns:a16="http://schemas.microsoft.com/office/drawing/2014/main" id="{C6D86DB2-56A6-2B1B-06D4-4DF7B6010B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8253" y="597426"/>
            <a:ext cx="774749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sz="2800" dirty="0"/>
              <a:t>INTEGRAZIONE NAS</a:t>
            </a:r>
            <a:endParaRPr sz="2800" dirty="0"/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81E60100-542C-7DCA-EF0C-FAF822E2C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0723" y="1330712"/>
            <a:ext cx="7878327" cy="2714108"/>
          </a:xfrm>
        </p:spPr>
        <p:txBody>
          <a:bodyPr/>
          <a:lstStyle/>
          <a:p>
            <a:pPr algn="r"/>
            <a:r>
              <a:rPr lang="it-IT" dirty="0"/>
              <a:t>Il sistema </a:t>
            </a:r>
            <a:r>
              <a:rPr lang="it-IT" b="1" dirty="0">
                <a:solidFill>
                  <a:schemeClr val="accent2"/>
                </a:solidFill>
              </a:rPr>
              <a:t>NAS</a:t>
            </a:r>
            <a:r>
              <a:rPr lang="it-IT" dirty="0"/>
              <a:t> è collocato in una VLAN dedicata ai servizi di storage, separata sia dalle VLAN utente sia dalla VLAN di management.</a:t>
            </a:r>
          </a:p>
          <a:p>
            <a:pPr algn="r"/>
            <a:br>
              <a:rPr lang="it-IT" dirty="0"/>
            </a:br>
            <a:r>
              <a:rPr lang="it-IT" dirty="0"/>
              <a:t>Gli utenti possono accedere al NAS esclusivamente per le operazioni di </a:t>
            </a:r>
            <a:r>
              <a:rPr lang="it-IT" b="1" dirty="0">
                <a:solidFill>
                  <a:schemeClr val="accent2"/>
                </a:solidFill>
              </a:rPr>
              <a:t>backup</a:t>
            </a:r>
            <a:r>
              <a:rPr lang="it-IT" dirty="0"/>
              <a:t>, mentre l’accesso amministrativo è consentito solo dalla VLAN di management.</a:t>
            </a:r>
          </a:p>
          <a:p>
            <a:pPr algn="r"/>
            <a:br>
              <a:rPr lang="it-IT" dirty="0"/>
            </a:br>
            <a:r>
              <a:rPr lang="it-IT" dirty="0"/>
              <a:t>La separazione del traffico aumenta la sicurezza e tutela l’integrità dei dati.</a:t>
            </a:r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04B2EA32-F1C5-9A5C-3567-AAB398CBC501}"/>
              </a:ext>
            </a:extLst>
          </p:cNvPr>
          <p:cNvSpPr/>
          <p:nvPr/>
        </p:nvSpPr>
        <p:spPr>
          <a:xfrm>
            <a:off x="-1466013" y="2815448"/>
            <a:ext cx="5623048" cy="446699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4341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>
          <a:extLst>
            <a:ext uri="{FF2B5EF4-FFF2-40B4-BE49-F238E27FC236}">
              <a16:creationId xmlns:a16="http://schemas.microsoft.com/office/drawing/2014/main" id="{C7221AE0-82A9-F0E4-A885-C29E03053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>
            <a:extLst>
              <a:ext uri="{FF2B5EF4-FFF2-40B4-BE49-F238E27FC236}">
                <a16:creationId xmlns:a16="http://schemas.microsoft.com/office/drawing/2014/main" id="{A762DB25-1298-510B-810B-FA7A4A04C8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2979" y="750714"/>
            <a:ext cx="497325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sz="2800" dirty="0"/>
              <a:t>INTEGRAZIONE IDS / IPS</a:t>
            </a:r>
            <a:endParaRPr sz="2800" dirty="0"/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D8FC0557-2521-5E6D-7DB1-D8D2E0D54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979" y="1486830"/>
            <a:ext cx="6764328" cy="899532"/>
          </a:xfrm>
        </p:spPr>
        <p:txBody>
          <a:bodyPr/>
          <a:lstStyle/>
          <a:p>
            <a:r>
              <a:rPr lang="it-IT" dirty="0"/>
              <a:t>	I sistemi IDS e IPS sono integrati nell’infrastruttura e posizionati in punti strategici della rete, al fine di aumentare il livello di sicurezza complessivo.</a:t>
            </a:r>
            <a:br>
              <a:rPr lang="it-IT" dirty="0"/>
            </a:br>
            <a:r>
              <a:rPr lang="it-IT" dirty="0"/>
              <a:t>Consentono il monitoraggio del traffico tra rete interna, DMZ e perimetro, permettendo l’individuazione di attività anomale o potenzialmente malevole.</a:t>
            </a:r>
          </a:p>
        </p:txBody>
      </p:sp>
      <p:sp>
        <p:nvSpPr>
          <p:cNvPr id="2" name="Sottotitolo 6">
            <a:extLst>
              <a:ext uri="{FF2B5EF4-FFF2-40B4-BE49-F238E27FC236}">
                <a16:creationId xmlns:a16="http://schemas.microsoft.com/office/drawing/2014/main" id="{CF3FD9D8-5CC0-ECA5-15AF-A112E552E5CC}"/>
              </a:ext>
            </a:extLst>
          </p:cNvPr>
          <p:cNvSpPr txBox="1">
            <a:spLocks/>
          </p:cNvSpPr>
          <p:nvPr/>
        </p:nvSpPr>
        <p:spPr>
          <a:xfrm>
            <a:off x="312979" y="2386362"/>
            <a:ext cx="6764328" cy="550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it-IT" dirty="0"/>
              <a:t>	Gli </a:t>
            </a:r>
            <a:r>
              <a:rPr lang="it-IT" b="1" dirty="0">
                <a:solidFill>
                  <a:schemeClr val="accent2"/>
                </a:solidFill>
              </a:rPr>
              <a:t>IDS</a:t>
            </a:r>
            <a:r>
              <a:rPr lang="it-IT" dirty="0"/>
              <a:t> sono utilizzati per il </a:t>
            </a:r>
            <a:r>
              <a:rPr lang="it-IT" b="1" dirty="0">
                <a:solidFill>
                  <a:schemeClr val="accent2"/>
                </a:solidFill>
              </a:rPr>
              <a:t>monitoraggio</a:t>
            </a:r>
            <a:r>
              <a:rPr lang="it-IT" dirty="0"/>
              <a:t> del traffico e per l’individuazione di attività anomale, senza interferire con il normale funzionamento della rete.</a:t>
            </a:r>
          </a:p>
        </p:txBody>
      </p:sp>
      <p:sp>
        <p:nvSpPr>
          <p:cNvPr id="3" name="Sottotitolo 6">
            <a:extLst>
              <a:ext uri="{FF2B5EF4-FFF2-40B4-BE49-F238E27FC236}">
                <a16:creationId xmlns:a16="http://schemas.microsoft.com/office/drawing/2014/main" id="{90392D53-252B-B77F-BD0B-1554D536A319}"/>
              </a:ext>
            </a:extLst>
          </p:cNvPr>
          <p:cNvSpPr txBox="1">
            <a:spLocks/>
          </p:cNvSpPr>
          <p:nvPr/>
        </p:nvSpPr>
        <p:spPr>
          <a:xfrm>
            <a:off x="312979" y="2936488"/>
            <a:ext cx="6764328" cy="550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it-IT" dirty="0"/>
              <a:t>	Gli </a:t>
            </a:r>
            <a:r>
              <a:rPr lang="it-IT" b="1" dirty="0">
                <a:solidFill>
                  <a:schemeClr val="accent2"/>
                </a:solidFill>
              </a:rPr>
              <a:t>IPS</a:t>
            </a:r>
            <a:r>
              <a:rPr lang="it-IT" dirty="0"/>
              <a:t> sono invece utilizzati per la </a:t>
            </a:r>
            <a:r>
              <a:rPr lang="it-IT" b="1" dirty="0">
                <a:solidFill>
                  <a:schemeClr val="accent2"/>
                </a:solidFill>
              </a:rPr>
              <a:t>protezione</a:t>
            </a:r>
            <a:r>
              <a:rPr lang="it-IT" b="1" dirty="0"/>
              <a:t> </a:t>
            </a:r>
            <a:r>
              <a:rPr lang="it-IT" b="1" dirty="0">
                <a:solidFill>
                  <a:schemeClr val="accent2"/>
                </a:solidFill>
              </a:rPr>
              <a:t>attiva</a:t>
            </a:r>
            <a:r>
              <a:rPr lang="it-IT" dirty="0"/>
              <a:t> delle risorse più critiche, consentendo il blocco di attacchi noti.</a:t>
            </a:r>
            <a:br>
              <a:rPr lang="it-IT" dirty="0"/>
            </a:br>
            <a:endParaRPr lang="it-IT" dirty="0"/>
          </a:p>
        </p:txBody>
      </p:sp>
      <p:sp>
        <p:nvSpPr>
          <p:cNvPr id="4" name="Sottotitolo 6">
            <a:extLst>
              <a:ext uri="{FF2B5EF4-FFF2-40B4-BE49-F238E27FC236}">
                <a16:creationId xmlns:a16="http://schemas.microsoft.com/office/drawing/2014/main" id="{58A36130-C925-8679-9C18-4A6B3DA715B1}"/>
              </a:ext>
            </a:extLst>
          </p:cNvPr>
          <p:cNvSpPr txBox="1">
            <a:spLocks/>
          </p:cNvSpPr>
          <p:nvPr/>
        </p:nvSpPr>
        <p:spPr>
          <a:xfrm>
            <a:off x="312979" y="3486614"/>
            <a:ext cx="6764328" cy="550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it-IT" dirty="0"/>
              <a:t>	L’integrazione di IDS e IPS, insieme alla segmentazione della rete, contribuisce a un modello di sicurezza a </a:t>
            </a:r>
            <a:r>
              <a:rPr lang="it-IT" b="1" dirty="0">
                <a:solidFill>
                  <a:schemeClr val="accent2"/>
                </a:solidFill>
              </a:rPr>
              <a:t>difesa stratificata</a:t>
            </a:r>
            <a:r>
              <a:rPr lang="it-IT" dirty="0"/>
              <a:t>.</a:t>
            </a:r>
            <a:br>
              <a:rPr lang="it-IT" dirty="0"/>
            </a:br>
            <a:endParaRPr lang="it-IT" dirty="0"/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5C2B3D22-C131-F80D-9658-F400EB77FD7C}"/>
              </a:ext>
            </a:extLst>
          </p:cNvPr>
          <p:cNvSpPr/>
          <p:nvPr/>
        </p:nvSpPr>
        <p:spPr>
          <a:xfrm>
            <a:off x="7144918" y="3159900"/>
            <a:ext cx="2381057" cy="224379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73C8CD2E-B208-9087-A2B1-C9B70B12D270}"/>
              </a:ext>
            </a:extLst>
          </p:cNvPr>
          <p:cNvSpPr/>
          <p:nvPr/>
        </p:nvSpPr>
        <p:spPr>
          <a:xfrm>
            <a:off x="7850458" y="2571750"/>
            <a:ext cx="1236902" cy="10952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2009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mputer Networking Project Proposal by Slidesgo">
  <a:themeElements>
    <a:clrScheme name="Simple Light">
      <a:dk1>
        <a:srgbClr val="FFFFFF"/>
      </a:dk1>
      <a:lt1>
        <a:srgbClr val="000000"/>
      </a:lt1>
      <a:dk2>
        <a:srgbClr val="171717"/>
      </a:dk2>
      <a:lt2>
        <a:srgbClr val="434343"/>
      </a:lt2>
      <a:accent1>
        <a:srgbClr val="CCCCCC"/>
      </a:accent1>
      <a:accent2>
        <a:srgbClr val="11C7D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</TotalTime>
  <Words>1267</Words>
  <Application>Microsoft Office PowerPoint</Application>
  <PresentationFormat>Presentazione su schermo (16:9)</PresentationFormat>
  <Paragraphs>117</Paragraphs>
  <Slides>21</Slides>
  <Notes>20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30" baseType="lpstr">
      <vt:lpstr>Doppio One</vt:lpstr>
      <vt:lpstr>Bebas Neue</vt:lpstr>
      <vt:lpstr>Encode Sans Condensed</vt:lpstr>
      <vt:lpstr>PT Sans</vt:lpstr>
      <vt:lpstr>Nunito Light</vt:lpstr>
      <vt:lpstr>Arial</vt:lpstr>
      <vt:lpstr>Open Sans</vt:lpstr>
      <vt:lpstr>Encode Sans</vt:lpstr>
      <vt:lpstr>Computer Networking Project Proposal by Slidesgo</vt:lpstr>
      <vt:lpstr>Progetto di Rete Compagnia Theta </vt:lpstr>
      <vt:lpstr>Chi siamo?</vt:lpstr>
      <vt:lpstr>Table of contents</vt:lpstr>
      <vt:lpstr>Configurazione Rete</vt:lpstr>
      <vt:lpstr>TOPOLOGIA DELLA RETE</vt:lpstr>
      <vt:lpstr>SEGMENTAZIONE DELLA RETE</vt:lpstr>
      <vt:lpstr>INDIRIZZAMENTO IP </vt:lpstr>
      <vt:lpstr>INTEGRAZIONE NAS</vt:lpstr>
      <vt:lpstr>INTEGRAZIONE IDS / IPS</vt:lpstr>
      <vt:lpstr>CONFIGURAZIONE FIREWALL</vt:lpstr>
      <vt:lpstr>Presentazione standard di PowerPoint</vt:lpstr>
      <vt:lpstr>REGOLE FIREWALL PERIMETRALE</vt:lpstr>
      <vt:lpstr>REGOLE FIREWALL INTERNO</vt:lpstr>
      <vt:lpstr>Certificazione Rete</vt:lpstr>
      <vt:lpstr>Port Scanner</vt:lpstr>
      <vt:lpstr>HTTP Scanner</vt:lpstr>
      <vt:lpstr>    Sniffer Tool</vt:lpstr>
      <vt:lpstr>Ricerca e Preventivo</vt:lpstr>
      <vt:lpstr>Presentazione standard di PowerPoint</vt:lpstr>
      <vt:lpstr>  Conclusione</vt:lpstr>
      <vt:lpstr>Grazie!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Josh Abanico</dc:creator>
  <cp:lastModifiedBy>josh van edward abanico</cp:lastModifiedBy>
  <cp:revision>6</cp:revision>
  <dcterms:modified xsi:type="dcterms:W3CDTF">2025-12-19T08:51:24Z</dcterms:modified>
</cp:coreProperties>
</file>